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72" r:id="rId10"/>
    <p:sldId id="273" r:id="rId11"/>
    <p:sldId id="274" r:id="rId12"/>
    <p:sldId id="275" r:id="rId13"/>
    <p:sldId id="271" r:id="rId14"/>
    <p:sldId id="264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38" autoAdjust="0"/>
    <p:restoredTop sz="94620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58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58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9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71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7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7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67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6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6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6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53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59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4866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6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D07632-9C6D-4686-8A67-1DC16B2CFCD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41B99C-BF33-41CC-ABD8-CF20A50190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48584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085" y="3368126"/>
            <a:ext cx="2017998" cy="1916832"/>
          </a:xfrm>
          <a:prstGeom prst="rect">
            <a:avLst/>
          </a:prstGeom>
        </p:spPr>
      </p:pic>
      <p:sp>
        <p:nvSpPr>
          <p:cNvPr id="1048590" name="Заголовок 1"/>
          <p:cNvSpPr>
            <a:spLocks noGrp="1"/>
          </p:cNvSpPr>
          <p:nvPr>
            <p:ph type="ctrTitle"/>
          </p:nvPr>
        </p:nvSpPr>
        <p:spPr>
          <a:xfrm>
            <a:off x="954660" y="117991"/>
            <a:ext cx="7787453" cy="4676763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  <a:effectLst/>
              </a:rPr>
              <a:t>Формирование творческой инициативы посредством технического конструирования у детей младшего дошкольного возраста</a:t>
            </a:r>
            <a:endParaRPr lang="ru-RU" sz="4800" dirty="0">
              <a:solidFill>
                <a:schemeClr val="accent3"/>
              </a:solidFill>
              <a:effectLst/>
            </a:endParaRPr>
          </a:p>
          <a:p>
            <a:pPr algn="ctr"/>
            <a:endParaRPr/>
          </a:p>
        </p:txBody>
      </p:sp>
      <p:sp>
        <p:nvSpPr>
          <p:cNvPr id="10485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214950"/>
            <a:ext cx="5688632" cy="129614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42500" lnSpcReduction="2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  <a:effectLst>
                  <a:glow rad="228600">
                    <a:schemeClr val="accent1">
                      <a:alpha val="50000"/>
                    </a:schemeClr>
                  </a:glow>
                </a:effectLst>
              </a:rPr>
              <a:t> 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glow rad="228600">
                    <a:schemeClr val="accent1">
                      <a:alpha val="50000"/>
                    </a:schemeClr>
                  </a:glow>
                </a:effectLst>
              </a:rPr>
              <a:t>Подготовила воспитатель МБДОУ  Детский сад  68  ''Дельфинчик''</a:t>
            </a:r>
          </a:p>
          <a:p>
            <a:pPr algn="l"/>
            <a:r>
              <a:rPr lang="ru-RU" sz="3200" b="1" i="1" dirty="0" smtClean="0">
                <a:solidFill>
                  <a:srgbClr val="FFC000"/>
                </a:solidFill>
                <a:effectLst>
                  <a:glow rad="228600">
                    <a:schemeClr val="accent1">
                      <a:alpha val="50000"/>
                    </a:schemeClr>
                  </a:glow>
                </a:effectLst>
              </a:rPr>
              <a:t>Аракчеева Н.В.</a:t>
            </a:r>
          </a:p>
          <a:p>
            <a:pPr algn="l"/>
            <a:endParaRPr/>
          </a:p>
          <a:p>
            <a:pPr algn="l"/>
            <a:endParaRPr/>
          </a:p>
          <a:p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Сазанова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Л.А.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592" name="Прямоугольник 3"/>
          <p:cNvSpPr/>
          <p:nvPr/>
        </p:nvSpPr>
        <p:spPr>
          <a:xfrm>
            <a:off x="5148064" y="191750"/>
            <a:ext cx="3357881" cy="8026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r="5400000" sy="-100000" algn="bl" rotWithShape="0"/>
                </a:effectLst>
              </a:rPr>
              <a:t>Презентация</a:t>
            </a:r>
            <a:endParaRPr lang="ru-RU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r="5400000" sy="-100000" algn="bl" rotWithShape="0"/>
              </a:effectLst>
            </a:endParaRPr>
          </a:p>
        </p:txBody>
      </p:sp>
      <p:pic>
        <p:nvPicPr>
          <p:cNvPr id="2097153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0694" y="5326147"/>
            <a:ext cx="2011200" cy="153185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advTm="17141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1b384b-c9fc-4fee-aeca-72466f598c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95412"/>
            <a:ext cx="6096000" cy="4067175"/>
          </a:xfrm>
          <a:prstGeom prst="rect">
            <a:avLst/>
          </a:prstGeom>
        </p:spPr>
      </p:pic>
    </p:spTree>
  </p:cSld>
  <p:clrMapOvr>
    <a:masterClrMapping/>
  </p:clrMapOvr>
  <p:transition advTm="3563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4deee33-a822-42c4-8e61-5b3b62d2f8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95412"/>
            <a:ext cx="6096000" cy="4067175"/>
          </a:xfrm>
          <a:prstGeom prst="rect">
            <a:avLst/>
          </a:prstGeom>
        </p:spPr>
      </p:pic>
    </p:spTree>
  </p:cSld>
  <p:clrMapOvr>
    <a:masterClrMapping/>
  </p:clrMapOvr>
  <p:transition advTm="3563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31fda4e-748f-4a70-9054-5deb46d197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95412"/>
            <a:ext cx="6096000" cy="4067175"/>
          </a:xfrm>
          <a:prstGeom prst="rect">
            <a:avLst/>
          </a:prstGeom>
        </p:spPr>
      </p:pic>
    </p:spTree>
  </p:cSld>
  <p:clrMapOvr>
    <a:masterClrMapping/>
  </p:clrMapOvr>
  <p:transition advTm="3625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92987f-1c10-4979-97a8-f658ebc35e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575" y="2486025"/>
            <a:ext cx="5276850" cy="18859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 «Мостик» </a:t>
            </a:r>
            <a:endParaRPr lang="ru-RU" dirty="0"/>
          </a:p>
        </p:txBody>
      </p:sp>
    </p:spTree>
  </p:cSld>
  <p:clrMapOvr>
    <a:masterClrMapping/>
  </p:clrMapOvr>
  <p:transition advTm="73312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Текст 1048682"/>
          <p:cNvSpPr>
            <a:spLocks noGrp="1"/>
          </p:cNvSpPr>
          <p:nvPr>
            <p:ph type="body" idx="1"/>
          </p:nvPr>
        </p:nvSpPr>
        <p:spPr>
          <a:xfrm>
            <a:off x="426523" y="1851306"/>
            <a:ext cx="7772400" cy="3564543"/>
          </a:xfrm>
        </p:spPr>
        <p:txBody>
          <a:bodyPr>
            <a:normAutofit fontScale="95455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r>
              <a:rPr lang="ru-RU" dirty="0" smtClean="0">
                <a:solidFill>
                  <a:srgbClr val="FFFFFF"/>
                </a:solidFill>
              </a:rPr>
              <a:t>. </a:t>
            </a:r>
            <a:r>
              <a:rPr lang="ru-RU" dirty="0" err="1" smtClean="0">
                <a:solidFill>
                  <a:srgbClr val="FFFFFF"/>
                </a:solidFill>
              </a:rPr>
              <a:t>Куцакова</a:t>
            </a:r>
            <a:r>
              <a:rPr lang="en-US" altLang="ru-RU" dirty="0" smtClean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Л</a:t>
            </a:r>
            <a:r>
              <a:rPr lang="en-US" altLang="ru-RU" dirty="0">
                <a:solidFill>
                  <a:srgbClr val="FFFFFF"/>
                </a:solidFill>
              </a:rPr>
              <a:t>. </a:t>
            </a:r>
            <a:r>
              <a:rPr lang="ru-RU" altLang="en-US" dirty="0">
                <a:solidFill>
                  <a:srgbClr val="FFFFFF"/>
                </a:solidFill>
              </a:rPr>
              <a:t>В</a:t>
            </a:r>
            <a:r>
              <a:rPr lang="en-US" altLang="ru-RU" dirty="0">
                <a:solidFill>
                  <a:srgbClr val="FFFFFF"/>
                </a:solidFill>
              </a:rPr>
              <a:t>. </a:t>
            </a:r>
            <a:r>
              <a:rPr lang="ru-RU" altLang="en-US" dirty="0">
                <a:solidFill>
                  <a:srgbClr val="FFFFFF"/>
                </a:solidFill>
              </a:rPr>
              <a:t>Конструирование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художественный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труд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в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детском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саду</a:t>
            </a:r>
            <a:endParaRPr lang="ru-RU" dirty="0"/>
          </a:p>
          <a:p>
            <a:r>
              <a:rPr lang="ru-RU" altLang="en-US" dirty="0" smtClean="0">
                <a:solidFill>
                  <a:srgbClr val="FFFFFF"/>
                </a:solidFill>
              </a:rPr>
              <a:t>2. Парамонова</a:t>
            </a:r>
            <a:r>
              <a:rPr lang="en-US" altLang="ru-RU" dirty="0" smtClean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Л</a:t>
            </a:r>
            <a:r>
              <a:rPr lang="en-US" altLang="ru-RU" dirty="0">
                <a:solidFill>
                  <a:srgbClr val="FFFFFF"/>
                </a:solidFill>
              </a:rPr>
              <a:t>. </a:t>
            </a:r>
            <a:r>
              <a:rPr lang="ru-RU" altLang="en-US" dirty="0">
                <a:solidFill>
                  <a:srgbClr val="FFFFFF"/>
                </a:solidFill>
              </a:rPr>
              <a:t>А</a:t>
            </a:r>
            <a:r>
              <a:rPr lang="en-US" altLang="ru-RU" dirty="0">
                <a:solidFill>
                  <a:srgbClr val="FFFFFF"/>
                </a:solidFill>
              </a:rPr>
              <a:t>.  </a:t>
            </a:r>
            <a:r>
              <a:rPr lang="ru-RU" altLang="en-US" dirty="0">
                <a:solidFill>
                  <a:srgbClr val="FFFFFF"/>
                </a:solidFill>
              </a:rPr>
              <a:t>Теория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и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методика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творческого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конструирования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в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детском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саду</a:t>
            </a:r>
            <a:endParaRPr lang="ru-RU" dirty="0"/>
          </a:p>
          <a:p>
            <a:r>
              <a:rPr lang="ru-RU" altLang="en-US" dirty="0" smtClean="0">
                <a:solidFill>
                  <a:srgbClr val="FFFFFF"/>
                </a:solidFill>
              </a:rPr>
              <a:t>3. Литвинова</a:t>
            </a:r>
            <a:r>
              <a:rPr lang="en-US" altLang="ru-RU" dirty="0" smtClean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О</a:t>
            </a:r>
            <a:r>
              <a:rPr lang="en-US" altLang="ru-RU" dirty="0">
                <a:solidFill>
                  <a:srgbClr val="FFFFFF"/>
                </a:solidFill>
              </a:rPr>
              <a:t>.</a:t>
            </a:r>
            <a:r>
              <a:rPr lang="ru-RU" altLang="en-US" dirty="0">
                <a:solidFill>
                  <a:srgbClr val="FFFFFF"/>
                </a:solidFill>
              </a:rPr>
              <a:t>Э</a:t>
            </a:r>
            <a:r>
              <a:rPr lang="en-US" altLang="ru-RU" dirty="0">
                <a:solidFill>
                  <a:srgbClr val="FFFFFF"/>
                </a:solidFill>
              </a:rPr>
              <a:t>.  </a:t>
            </a:r>
            <a:r>
              <a:rPr lang="ru-RU" altLang="en-US" dirty="0">
                <a:solidFill>
                  <a:srgbClr val="FFFFFF"/>
                </a:solidFill>
              </a:rPr>
              <a:t>Конструирование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с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детьми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раннего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дошкольного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возраста</a:t>
            </a:r>
            <a:endParaRPr lang="ru-RU" dirty="0"/>
          </a:p>
          <a:p>
            <a:r>
              <a:rPr lang="ru-RU" altLang="en-US" dirty="0" smtClean="0">
                <a:solidFill>
                  <a:srgbClr val="FFFFFF"/>
                </a:solidFill>
              </a:rPr>
              <a:t>4. Богоявленская</a:t>
            </a:r>
            <a:r>
              <a:rPr lang="en-US" altLang="ru-RU" dirty="0" smtClean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Д</a:t>
            </a:r>
            <a:r>
              <a:rPr lang="en-US" altLang="ru-RU" dirty="0">
                <a:solidFill>
                  <a:srgbClr val="FFFFFF"/>
                </a:solidFill>
              </a:rPr>
              <a:t>. </a:t>
            </a:r>
            <a:r>
              <a:rPr lang="ru-RU" altLang="en-US" dirty="0">
                <a:solidFill>
                  <a:srgbClr val="FFFFFF"/>
                </a:solidFill>
              </a:rPr>
              <a:t>Б</a:t>
            </a:r>
            <a:r>
              <a:rPr lang="en-US" altLang="ru-RU" dirty="0">
                <a:solidFill>
                  <a:srgbClr val="FFFFFF"/>
                </a:solidFill>
              </a:rPr>
              <a:t>.  </a:t>
            </a:r>
            <a:r>
              <a:rPr lang="ru-RU" altLang="en-US" dirty="0">
                <a:solidFill>
                  <a:srgbClr val="FFFFFF"/>
                </a:solidFill>
              </a:rPr>
              <a:t>Интеллектуальная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активность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как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проблема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творчества</a:t>
            </a:r>
            <a:endParaRPr lang="ru-RU" dirty="0"/>
          </a:p>
          <a:p>
            <a:r>
              <a:rPr lang="ru-RU" altLang="en-US" dirty="0" smtClean="0">
                <a:solidFill>
                  <a:srgbClr val="FFFFFF"/>
                </a:solidFill>
              </a:rPr>
              <a:t>5. </a:t>
            </a:r>
            <a:r>
              <a:rPr lang="ru-RU" altLang="en-US" dirty="0" err="1" smtClean="0">
                <a:solidFill>
                  <a:srgbClr val="FFFFFF"/>
                </a:solidFill>
              </a:rPr>
              <a:t>Божович</a:t>
            </a:r>
            <a:r>
              <a:rPr lang="en-US" altLang="ru-RU" dirty="0" smtClean="0">
                <a:solidFill>
                  <a:srgbClr val="FFFFFF"/>
                </a:solidFill>
              </a:rPr>
              <a:t>  </a:t>
            </a:r>
            <a:r>
              <a:rPr lang="ru-RU" altLang="en-US" dirty="0">
                <a:solidFill>
                  <a:srgbClr val="FFFFFF"/>
                </a:solidFill>
              </a:rPr>
              <a:t>Л</a:t>
            </a:r>
            <a:r>
              <a:rPr lang="en-US" altLang="ru-RU" dirty="0">
                <a:solidFill>
                  <a:srgbClr val="FFFFFF"/>
                </a:solidFill>
              </a:rPr>
              <a:t>. </a:t>
            </a:r>
            <a:r>
              <a:rPr lang="ru-RU" altLang="en-US" dirty="0">
                <a:solidFill>
                  <a:srgbClr val="FFFFFF"/>
                </a:solidFill>
              </a:rPr>
              <a:t>И</a:t>
            </a:r>
            <a:r>
              <a:rPr lang="en-US" altLang="ru-RU" dirty="0">
                <a:solidFill>
                  <a:srgbClr val="FFFFFF"/>
                </a:solidFill>
              </a:rPr>
              <a:t>.  </a:t>
            </a:r>
            <a:r>
              <a:rPr lang="ru-RU" altLang="en-US" dirty="0">
                <a:solidFill>
                  <a:srgbClr val="FFFFFF"/>
                </a:solidFill>
              </a:rPr>
              <a:t>Проблемы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формирования</a:t>
            </a:r>
            <a:r>
              <a:rPr lang="en-US" altLang="ru-RU" dirty="0">
                <a:solidFill>
                  <a:srgbClr val="FFFFFF"/>
                </a:solidFill>
              </a:rPr>
              <a:t> </a:t>
            </a:r>
            <a:r>
              <a:rPr lang="ru-RU" altLang="en-US" dirty="0">
                <a:solidFill>
                  <a:srgbClr val="FFFFFF"/>
                </a:solidFill>
              </a:rPr>
              <a:t>личности</a:t>
            </a:r>
            <a:endParaRPr lang="ru-RU" dirty="0"/>
          </a:p>
        </p:txBody>
      </p:sp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>
          <a:xfrm>
            <a:off x="426523" y="216673"/>
            <a:ext cx="7772400" cy="136245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Литература</a:t>
            </a:r>
            <a: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:</a:t>
            </a:r>
            <a:b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/>
            </a:r>
            <a:b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/>
            </a:r>
            <a:b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/>
            </a:r>
            <a:b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/>
            </a:r>
            <a:b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/>
            </a:r>
            <a:b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/>
            </a:r>
            <a:b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ru-RU" alt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Литература</a:t>
            </a:r>
            <a:r>
              <a:rPr lang="en-US" alt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:</a:t>
            </a:r>
            <a:endParaRPr lang="ru-RU" sz="36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2097163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22415" y="323615"/>
            <a:ext cx="1930119" cy="114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4" name="Рисунок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5445224"/>
            <a:ext cx="1930118" cy="113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687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0486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0" name="Объект 2"/>
          <p:cNvSpPr>
            <a:spLocks noGrp="1"/>
          </p:cNvSpPr>
          <p:nvPr>
            <p:ph type="subTitle" idx="1"/>
          </p:nvPr>
        </p:nvSpPr>
        <p:spPr>
          <a:blipFill>
            <a:blip r:embed="rId2" cstate="print"/>
            <a:stretch>
              <a:fillRect/>
            </a:stretch>
          </a:blipFill>
          <a:effectLst>
            <a:glow>
              <a:schemeClr val="accent1"/>
            </a:glow>
          </a:effectLst>
        </p:spPr>
        <p:txBody>
          <a:bodyPr>
            <a:noAutofit/>
          </a:bodyPr>
          <a:lstStyle/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14320" lvl="3" indent="-273600">
              <a:buClrTx/>
              <a:buSzPct val="95000"/>
            </a:pP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речь 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детей обогащается новыми терминами, понятиями (брусок, куб, пирамида и др.);</a:t>
            </a:r>
          </a:p>
          <a:p>
            <a:pPr marL="814320" lvl="3" indent="-273600">
              <a:buClrTx/>
              <a:buSzPct val="95000"/>
            </a:pP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дети 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упражняются в правильном употреблении понятий (высокий — низкий, длинный — короткий, широкий — узкий, большой — маленький), в точном словесном указании направления (над — под, вправо — влево, вниз — вверх, сзади — спереди, ближе и т.д.).</a:t>
            </a:r>
          </a:p>
          <a:p>
            <a:pPr marL="540000">
              <a:buClrTx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Конструктивная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деятельность является также средством нравственного воспитания дошкольников. В процессе этой деятельности формируются важные качества личности, такие как: трудолюбие, самостоятельность, инициатива, упорство при достижении цели и организованность.</a:t>
            </a:r>
          </a:p>
          <a:p>
            <a:pPr marL="540000">
              <a:buClrTx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Совместная конструктивная деятельность детей (коллективные постройки, поделки) играет большую роль в воспитании первоначальных навыков работы в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коллективе.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48631" name="Объект 2"/>
          <p:cNvSpPr txBox="1">
            <a:spLocks noGrp="1"/>
          </p:cNvSpPr>
          <p:nvPr/>
        </p:nvSpPr>
        <p:spPr>
          <a:xfrm>
            <a:off x="-21453" y="53632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>
              <a:schemeClr val="accent1"/>
            </a:glow>
          </a:effectLst>
        </p:spPr>
        <p:txBody>
          <a:bodyPr lIns="91440" tIns="45720" rIns="91440" bIns="45720" anchor="t" anchorCtr="0">
            <a:noAutofit/>
          </a:bodyPr>
          <a:lstStyle/>
          <a:p>
            <a:pPr marL="792000" lvl="2" indent="0" algn="l">
              <a:buClr>
                <a:schemeClr val="accent3"/>
              </a:buClr>
              <a:buSzPct val="95000"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 algn="l">
              <a:buClr>
                <a:schemeClr val="accent3"/>
              </a:buClr>
              <a:buSzPct val="95000"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 algn="l">
              <a:buClr>
                <a:schemeClr val="accent3"/>
              </a:buClr>
              <a:buSzPct val="95000"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 algn="l">
              <a:buClr>
                <a:schemeClr val="accent3"/>
              </a:buClr>
              <a:buSzPct val="95000"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 algn="l">
              <a:buClr>
                <a:schemeClr val="accent3"/>
              </a:buClr>
              <a:buSzPct val="95000"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 algn="l">
              <a:buClr>
                <a:schemeClr val="accent3"/>
              </a:buClr>
              <a:buSzPct val="95000"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  <a:r>
              <a:rPr lang="en-US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en-US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</a:t>
            </a:r>
            <a:r>
              <a:rPr lang="en-US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156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048592"/>
          <p:cNvSpPr>
            <a:spLocks noGrp="1"/>
          </p:cNvSpPr>
          <p:nvPr>
            <p:ph type="ctrTitle"/>
          </p:nvPr>
        </p:nvSpPr>
        <p:spPr>
          <a:xfrm>
            <a:off x="408805" y="313049"/>
            <a:ext cx="7851648" cy="552313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Актуальность</a:t>
            </a:r>
            <a:r>
              <a:rPr lang="en-US" altLang="ru-RU"/>
              <a:t>   </a:t>
            </a:r>
            <a:endParaRPr lang="ru-RU"/>
          </a:p>
        </p:txBody>
      </p:sp>
      <p:sp>
        <p:nvSpPr>
          <p:cNvPr id="1048594" name="Объект 2"/>
          <p:cNvSpPr>
            <a:spLocks noGrp="1"/>
          </p:cNvSpPr>
          <p:nvPr>
            <p:ph type="subTitle" idx="1"/>
          </p:nvPr>
        </p:nvSpPr>
        <p:spPr>
          <a:xfrm>
            <a:off x="315361" y="779321"/>
            <a:ext cx="8342687" cy="5907920"/>
          </a:xfrm>
          <a:blipFill>
            <a:blip r:embed="rId2" cstate="print"/>
            <a:stretch>
              <a:fillRect/>
            </a:stretch>
          </a:blipFill>
        </p:spPr>
        <p:txBody>
          <a:bodyPr anchor="t" anchorCtr="1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330066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                               </a:t>
            </a:r>
            <a:br>
              <a:rPr lang="ru-RU" sz="2400" b="1" dirty="0" smtClean="0">
                <a:solidFill>
                  <a:srgbClr val="330066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</a:br>
            <a:r>
              <a:rPr 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Основополагающим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требованием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общества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к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современному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ДОУ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является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формирование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личности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,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которая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умела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бы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самостоятельно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творчески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решать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различные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задачи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,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вырабатывать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защищать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свою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точку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зрения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,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систематически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непрерывно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пополнять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обновлять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свои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знания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путём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самообразования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,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совершенствовать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умения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,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творчески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применять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их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в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действительности</a:t>
            </a:r>
            <a:r>
              <a:rPr lang="en-US" altLang="ru-RU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.</a:t>
            </a:r>
            <a:endParaRPr lang="zh-CN" altLang="en-US" sz="2800" dirty="0"/>
          </a:p>
          <a:p>
            <a:pPr algn="ctr"/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Поэтому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формированию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инициативности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и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самостоятельности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следует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уделять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внимание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уже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в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младшем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дошкольном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zh-CN" altLang="en-US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возрасте</a:t>
            </a:r>
            <a:r>
              <a:rPr lang="en-US" altLang="zh-CN" sz="2800" b="1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.</a:t>
            </a:r>
            <a:endParaRPr lang="zh-CN" altLang="en-US" sz="2800" dirty="0"/>
          </a:p>
        </p:txBody>
      </p:sp>
    </p:spTree>
  </p:cSld>
  <p:clrMapOvr>
    <a:masterClrMapping/>
  </p:clrMapOvr>
  <p:transition advTm="35281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744" y="620688"/>
            <a:ext cx="8648512" cy="6237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519497" y="693708"/>
            <a:ext cx="8229600" cy="62694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Виды</a:t>
            </a:r>
            <a:r>
              <a:rPr lang="en-US" altLang="ru-RU" sz="3600" b="1" cap="all" dirty="0"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altLang="en-US" sz="3600" b="1" cap="all" dirty="0"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деятельности</a:t>
            </a:r>
            <a:r>
              <a:rPr lang="en-US" altLang="ru-RU" sz="3600" b="1" cap="all" dirty="0"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altLang="en-US" sz="3600" b="1" cap="all" dirty="0"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младших</a:t>
            </a:r>
            <a:r>
              <a:rPr lang="en-US" altLang="ru-RU" sz="3600" b="1" cap="all" dirty="0"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altLang="en-US" sz="3600" b="1" cap="all" dirty="0"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дошкольников</a:t>
            </a:r>
            <a:r>
              <a:rPr lang="en-US" altLang="ru-RU" sz="3600" b="1" cap="all" dirty="0"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:</a:t>
            </a:r>
            <a:endParaRPr lang="ru-RU" sz="3600" b="1" cap="all" dirty="0"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1048601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84423" lnSpcReduction="1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Игровая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включая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сюжетно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ролевую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игру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игру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правилами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др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виды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игры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Двигательная</a:t>
            </a:r>
            <a:r>
              <a:rPr lang="en-US" altLang="zh-CN" dirty="0">
                <a:solidFill>
                  <a:srgbClr val="808080"/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овладение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основными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движениями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Коммуникативная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общение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взаимодействие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со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взрослыми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сверстниками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Конструирование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из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разного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материала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Познавательно-исследрвательская</a:t>
            </a:r>
            <a:r>
              <a:rPr lang="en-US" altLang="zh-CN" dirty="0">
                <a:solidFill>
                  <a:srgbClr val="808080"/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исследование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объектов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окружающего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мира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эксперементирование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ними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Музыкальная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восприятие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пение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музыкально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-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ритмические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движения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игры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на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детских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муз.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инструментах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Восприятие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художественной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литературы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и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фольклора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Самообслуживание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и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элементарный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бытовой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труд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Изобразительная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375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58779"/>
            <a:ext cx="8568952" cy="489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Продуктивная</a:t>
            </a:r>
            <a:r>
              <a:rPr lang="en-US" altLang="ru-RU" sz="28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altLang="en-US" sz="28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детская</a:t>
            </a:r>
            <a:r>
              <a:rPr lang="en-US" altLang="ru-RU" sz="28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altLang="en-US" sz="28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деятельность</a:t>
            </a:r>
            <a:r>
              <a:rPr lang="en-US" altLang="ru-RU" sz="28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:</a:t>
            </a:r>
            <a:r>
              <a:rPr lang="ru-RU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endParaRPr lang="zh-CN" altLang="en-US"/>
          </a:p>
        </p:txBody>
      </p:sp>
      <p:sp>
        <p:nvSpPr>
          <p:cNvPr id="1048607" name="Скругленный прямоугольник 1048606"/>
          <p:cNvSpPr/>
          <p:nvPr/>
        </p:nvSpPr>
        <p:spPr>
          <a:xfrm>
            <a:off x="747703" y="2120726"/>
            <a:ext cx="3048000" cy="130827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ru-RU"/>
              <a:t>Конструирование</a:t>
            </a:r>
          </a:p>
        </p:txBody>
      </p:sp>
      <p:sp>
        <p:nvSpPr>
          <p:cNvPr id="1048608" name="Скругленный прямоугольник 1048607"/>
          <p:cNvSpPr/>
          <p:nvPr/>
        </p:nvSpPr>
        <p:spPr>
          <a:xfrm>
            <a:off x="5469777" y="2087228"/>
            <a:ext cx="3048000" cy="134177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ru-RU"/>
              <a:t>Рисование</a:t>
            </a:r>
          </a:p>
        </p:txBody>
      </p:sp>
      <p:sp>
        <p:nvSpPr>
          <p:cNvPr id="1048609" name="Скругленный прямоугольник 1048608"/>
          <p:cNvSpPr/>
          <p:nvPr/>
        </p:nvSpPr>
        <p:spPr>
          <a:xfrm>
            <a:off x="654566" y="4729674"/>
            <a:ext cx="3048000" cy="136677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ru-RU"/>
              <a:t>Аппликация</a:t>
            </a:r>
          </a:p>
        </p:txBody>
      </p:sp>
      <p:sp>
        <p:nvSpPr>
          <p:cNvPr id="1048610" name="Скругленный прямоугольник 1048609"/>
          <p:cNvSpPr/>
          <p:nvPr/>
        </p:nvSpPr>
        <p:spPr>
          <a:xfrm>
            <a:off x="5469776" y="4729674"/>
            <a:ext cx="3048000" cy="133564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ru-RU"/>
              <a:t>Лепка</a:t>
            </a:r>
          </a:p>
        </p:txBody>
      </p:sp>
    </p:spTree>
  </p:cSld>
  <p:clrMapOvr>
    <a:masterClrMapping/>
  </p:clrMapOvr>
  <p:transition advTm="75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Подзаголовок 1048610"/>
          <p:cNvSpPr>
            <a:spLocks noGrp="1"/>
          </p:cNvSpPr>
          <p:nvPr>
            <p:ph type="subTitle" idx="1"/>
          </p:nvPr>
        </p:nvSpPr>
        <p:spPr>
          <a:xfrm>
            <a:off x="644651" y="2314136"/>
            <a:ext cx="7854696" cy="2780016"/>
          </a:xfrm>
        </p:spPr>
        <p:txBody>
          <a:bodyPr>
            <a:normAutofit fontScale="96154"/>
          </a:bodyPr>
          <a:lstStyle/>
          <a:p>
            <a:pPr algn="l"/>
            <a:r>
              <a:rPr lang="en-US" altLang="ru-RU"/>
              <a:t>    </a:t>
            </a:r>
            <a:r>
              <a:rPr lang="ru-RU"/>
              <a:t>от</a:t>
            </a:r>
            <a:r>
              <a:rPr lang="en-US" altLang="ru-RU"/>
              <a:t> </a:t>
            </a:r>
            <a:r>
              <a:rPr lang="ru-RU" altLang="en-US"/>
              <a:t>латинского</a:t>
            </a:r>
            <a:r>
              <a:rPr lang="en-US" altLang="ru-RU"/>
              <a:t> </a:t>
            </a:r>
            <a:r>
              <a:rPr lang="ru-RU" altLang="en-US"/>
              <a:t>слова</a:t>
            </a:r>
            <a:r>
              <a:rPr lang="en-US" altLang="ru-RU"/>
              <a:t> construere - </a:t>
            </a:r>
            <a:r>
              <a:rPr lang="ru-RU" altLang="en-US"/>
              <a:t>означает</a:t>
            </a:r>
            <a:r>
              <a:rPr lang="en-US" altLang="ru-RU"/>
              <a:t> </a:t>
            </a:r>
            <a:r>
              <a:rPr lang="ru-RU" altLang="en-US"/>
              <a:t>приведение</a:t>
            </a:r>
            <a:r>
              <a:rPr lang="en-US" altLang="ru-RU"/>
              <a:t> </a:t>
            </a:r>
            <a:r>
              <a:rPr lang="ru-RU" altLang="en-US"/>
              <a:t>в</a:t>
            </a:r>
            <a:r>
              <a:rPr lang="en-US" altLang="ru-RU"/>
              <a:t> </a:t>
            </a:r>
            <a:r>
              <a:rPr lang="ru-RU" altLang="en-US"/>
              <a:t>определённое</a:t>
            </a:r>
            <a:r>
              <a:rPr lang="en-US" altLang="ru-RU"/>
              <a:t> </a:t>
            </a:r>
            <a:r>
              <a:rPr lang="ru-RU" altLang="en-US"/>
              <a:t>взаимоположение</a:t>
            </a:r>
            <a:r>
              <a:rPr lang="en-US" altLang="ru-RU"/>
              <a:t> </a:t>
            </a:r>
            <a:r>
              <a:rPr lang="ru-RU" altLang="en-US"/>
              <a:t>различных</a:t>
            </a:r>
            <a:r>
              <a:rPr lang="en-US" altLang="ru-RU"/>
              <a:t> </a:t>
            </a:r>
            <a:r>
              <a:rPr lang="ru-RU" altLang="en-US"/>
              <a:t>предметов</a:t>
            </a:r>
            <a:r>
              <a:rPr lang="en-US" altLang="ru-RU"/>
              <a:t>, </a:t>
            </a:r>
            <a:r>
              <a:rPr lang="ru-RU" altLang="en-US"/>
              <a:t>частей</a:t>
            </a:r>
            <a:r>
              <a:rPr lang="en-US" altLang="ru-RU"/>
              <a:t>, </a:t>
            </a:r>
            <a:r>
              <a:rPr lang="ru-RU" altLang="en-US"/>
              <a:t>элементов</a:t>
            </a:r>
            <a:r>
              <a:rPr lang="en-US" altLang="ru-RU"/>
              <a:t>.</a:t>
            </a:r>
            <a:endParaRPr lang="ru-RU"/>
          </a:p>
          <a:p>
            <a:pPr algn="l"/>
            <a:r>
              <a:rPr lang="en-US" altLang="ru-RU"/>
              <a:t>     </a:t>
            </a:r>
            <a:r>
              <a:rPr lang="ru-RU" altLang="ru-RU"/>
              <a:t>Под</a:t>
            </a:r>
            <a:r>
              <a:rPr lang="en-US" altLang="ru-RU"/>
              <a:t> </a:t>
            </a:r>
            <a:r>
              <a:rPr lang="ru-RU" altLang="en-US"/>
              <a:t>детским</a:t>
            </a:r>
            <a:r>
              <a:rPr lang="en-US" altLang="ru-RU"/>
              <a:t> </a:t>
            </a:r>
            <a:r>
              <a:rPr lang="ru-RU" altLang="en-US"/>
              <a:t>конструированием</a:t>
            </a:r>
            <a:r>
              <a:rPr lang="en-US" altLang="ru-RU"/>
              <a:t> </a:t>
            </a:r>
            <a:r>
              <a:rPr lang="ru-RU" altLang="en-US"/>
              <a:t>принято</a:t>
            </a:r>
            <a:r>
              <a:rPr lang="en-US" altLang="ru-RU"/>
              <a:t> </a:t>
            </a:r>
            <a:r>
              <a:rPr lang="ru-RU" altLang="en-US"/>
              <a:t>понимать</a:t>
            </a:r>
            <a:r>
              <a:rPr lang="en-US" altLang="ru-RU"/>
              <a:t> </a:t>
            </a:r>
            <a:r>
              <a:rPr lang="ru-RU" altLang="en-US"/>
              <a:t>разнообразные</a:t>
            </a:r>
            <a:r>
              <a:rPr lang="en-US" altLang="ru-RU"/>
              <a:t> </a:t>
            </a:r>
            <a:r>
              <a:rPr lang="ru-RU" altLang="en-US"/>
              <a:t>постройки</a:t>
            </a:r>
            <a:r>
              <a:rPr lang="en-US" altLang="ru-RU"/>
              <a:t> </a:t>
            </a:r>
            <a:r>
              <a:rPr lang="ru-RU" altLang="en-US"/>
              <a:t>из</a:t>
            </a:r>
            <a:r>
              <a:rPr lang="en-US" altLang="ru-RU"/>
              <a:t> </a:t>
            </a:r>
            <a:r>
              <a:rPr lang="ru-RU" altLang="en-US"/>
              <a:t>строительного</a:t>
            </a:r>
            <a:r>
              <a:rPr lang="en-US" altLang="ru-RU"/>
              <a:t> </a:t>
            </a:r>
            <a:r>
              <a:rPr lang="ru-RU" altLang="en-US"/>
              <a:t>материала</a:t>
            </a:r>
            <a:r>
              <a:rPr lang="en-US" altLang="ru-RU"/>
              <a:t>. </a:t>
            </a:r>
            <a:endParaRPr lang="ru-RU"/>
          </a:p>
        </p:txBody>
      </p:sp>
      <p:sp>
        <p:nvSpPr>
          <p:cNvPr id="1048612" name="Заголовок 1"/>
          <p:cNvSpPr>
            <a:spLocks noGrp="1"/>
          </p:cNvSpPr>
          <p:nvPr>
            <p:ph type="ctrTitle"/>
          </p:nvPr>
        </p:nvSpPr>
        <p:spPr>
          <a:xfrm>
            <a:off x="439953" y="575610"/>
            <a:ext cx="7851648" cy="1828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altLang="en-US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r="5400000" sy="-100000" algn="bl" rotWithShape="0"/>
                </a:effectLst>
                <a:latin typeface="+mn-lt"/>
              </a:rPr>
              <a:t>Конструирование-</a:t>
            </a:r>
            <a:r>
              <a:rPr lang="en-US" altLang="ru-RU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r="5400000" sy="-100000" algn="bl" rotWithShape="0"/>
                </a:effectLst>
                <a:latin typeface="+mn-lt"/>
              </a:rPr>
              <a:t/>
            </a:r>
            <a:br>
              <a:rPr lang="en-US" altLang="ru-RU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r="5400000" sy="-100000" algn="bl" rotWithShape="0"/>
                </a:effectLst>
                <a:latin typeface="+mn-lt"/>
              </a:rPr>
            </a:br>
            <a:endParaRPr lang="ru-RU" sz="36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r="5400000" sy="-100000" algn="bl" rotWithShape="0"/>
              </a:effectLst>
              <a:latin typeface="+mn-lt"/>
            </a:endParaRPr>
          </a:p>
        </p:txBody>
      </p:sp>
      <p:pic>
        <p:nvPicPr>
          <p:cNvPr id="2097156" name="Рисунок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1735" y="5203341"/>
            <a:ext cx="2797930" cy="126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Рисунок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97493" y="5203341"/>
            <a:ext cx="2808312" cy="128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5516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>
          <a:xfrm>
            <a:off x="416952" y="620688"/>
            <a:ext cx="8229600" cy="64807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Конструирование</a:t>
            </a:r>
            <a:endParaRPr lang="ru-RU" sz="36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2097158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27443" y="5377137"/>
            <a:ext cx="1326351" cy="14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Рисунок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458073" y="5477260"/>
            <a:ext cx="1326351" cy="14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14" name="Скругленный прямоугольник 1048613"/>
          <p:cNvSpPr/>
          <p:nvPr/>
        </p:nvSpPr>
        <p:spPr>
          <a:xfrm>
            <a:off x="416952" y="1473020"/>
            <a:ext cx="2958028" cy="923123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Техническое</a:t>
            </a:r>
          </a:p>
        </p:txBody>
      </p:sp>
      <p:sp>
        <p:nvSpPr>
          <p:cNvPr id="1048615" name="Скругленный прямоугольник 1048614"/>
          <p:cNvSpPr/>
          <p:nvPr/>
        </p:nvSpPr>
        <p:spPr>
          <a:xfrm>
            <a:off x="5073249" y="1434607"/>
            <a:ext cx="3048000" cy="96153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Художественное</a:t>
            </a:r>
          </a:p>
        </p:txBody>
      </p:sp>
      <p:sp>
        <p:nvSpPr>
          <p:cNvPr id="1048616" name="Скругленный прямоугольник 1048615"/>
          <p:cNvSpPr/>
          <p:nvPr/>
        </p:nvSpPr>
        <p:spPr>
          <a:xfrm>
            <a:off x="416952" y="2506791"/>
            <a:ext cx="3048000" cy="304800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t"/>
          <a:lstStyle/>
          <a:p>
            <a:pPr marL="285750" indent="-285750" algn="ctr">
              <a:buFont typeface="Wingdings" charset="2"/>
              <a:buChar char="ü"/>
            </a:pPr>
            <a:r>
              <a:rPr lang="ru-RU" sz="2000" dirty="0">
                <a:solidFill>
                  <a:srgbClr val="008000"/>
                </a:solidFill>
              </a:rPr>
              <a:t>Строительный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материал</a:t>
            </a:r>
            <a:r>
              <a:rPr lang="en-US" altLang="ru-RU" sz="2000" dirty="0">
                <a:solidFill>
                  <a:srgbClr val="008000"/>
                </a:solidFill>
              </a:rPr>
              <a:t>;</a:t>
            </a:r>
            <a:endParaRPr lang="ru-RU" sz="2000" dirty="0">
              <a:solidFill>
                <a:srgbClr val="008000"/>
              </a:solidFill>
            </a:endParaRPr>
          </a:p>
          <a:p>
            <a:pPr marL="285750" indent="-285750" algn="ctr">
              <a:buFont typeface="Wingdings" charset="2"/>
              <a:buChar char="ü"/>
            </a:pPr>
            <a:r>
              <a:rPr lang="ru-RU" altLang="ru-RU" sz="2000" dirty="0">
                <a:solidFill>
                  <a:srgbClr val="008000"/>
                </a:solidFill>
              </a:rPr>
              <a:t>Конструктор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с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разными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видами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крепления</a:t>
            </a:r>
            <a:r>
              <a:rPr lang="en-US" altLang="ru-RU" sz="2000" dirty="0">
                <a:solidFill>
                  <a:srgbClr val="008000"/>
                </a:solidFill>
              </a:rPr>
              <a:t>;</a:t>
            </a:r>
            <a:endParaRPr lang="ru-RU" sz="2000" dirty="0">
              <a:solidFill>
                <a:srgbClr val="008000"/>
              </a:solidFill>
            </a:endParaRPr>
          </a:p>
          <a:p>
            <a:pPr marL="285750" indent="-285750" algn="ctr">
              <a:buFont typeface="Wingdings" charset="2"/>
              <a:buChar char="ü"/>
            </a:pPr>
            <a:r>
              <a:rPr lang="ru-RU" altLang="ru-RU" sz="2000" dirty="0">
                <a:solidFill>
                  <a:srgbClr val="008000"/>
                </a:solidFill>
              </a:rPr>
              <a:t>Крупногабаритные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модульные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конструкторы</a:t>
            </a:r>
            <a:r>
              <a:rPr lang="en-US" altLang="ru-RU" sz="2000" dirty="0">
                <a:solidFill>
                  <a:srgbClr val="008000"/>
                </a:solidFill>
              </a:rPr>
              <a:t>.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1048617" name="Скругленный прямоугольник 1048616"/>
          <p:cNvSpPr/>
          <p:nvPr/>
        </p:nvSpPr>
        <p:spPr>
          <a:xfrm>
            <a:off x="5073249" y="2561990"/>
            <a:ext cx="3048000" cy="304800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marL="285750" indent="-285750" algn="ctr">
              <a:buFont typeface="Wingdings" charset="2"/>
              <a:buChar char="ü"/>
            </a:pPr>
            <a:r>
              <a:rPr lang="ru-RU" sz="2000" dirty="0">
                <a:solidFill>
                  <a:srgbClr val="008000"/>
                </a:solidFill>
              </a:rPr>
              <a:t>Бумага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разных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видов</a:t>
            </a:r>
            <a:r>
              <a:rPr lang="en-US" altLang="ru-RU" sz="2000" dirty="0">
                <a:solidFill>
                  <a:srgbClr val="008000"/>
                </a:solidFill>
              </a:rPr>
              <a:t>, </a:t>
            </a:r>
            <a:r>
              <a:rPr lang="ru-RU" altLang="en-US" sz="2000" dirty="0">
                <a:solidFill>
                  <a:srgbClr val="008000"/>
                </a:solidFill>
              </a:rPr>
              <a:t>картон</a:t>
            </a:r>
            <a:r>
              <a:rPr lang="en-US" altLang="ru-RU" sz="2000" dirty="0">
                <a:solidFill>
                  <a:srgbClr val="008000"/>
                </a:solidFill>
              </a:rPr>
              <a:t>;</a:t>
            </a:r>
            <a:endParaRPr lang="ru-RU" sz="2000" dirty="0">
              <a:solidFill>
                <a:srgbClr val="008000"/>
              </a:solidFill>
            </a:endParaRPr>
          </a:p>
          <a:p>
            <a:pPr marL="285750" indent="-285750" algn="ctr">
              <a:buFont typeface="Wingdings" charset="2"/>
              <a:buChar char="ü"/>
            </a:pPr>
            <a:r>
              <a:rPr lang="ru-RU" altLang="ru-RU" sz="2000" dirty="0">
                <a:solidFill>
                  <a:srgbClr val="008000"/>
                </a:solidFill>
              </a:rPr>
              <a:t>Бросовый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материал</a:t>
            </a:r>
            <a:r>
              <a:rPr lang="en-US" altLang="ru-RU" sz="2000" dirty="0">
                <a:solidFill>
                  <a:srgbClr val="008000"/>
                </a:solidFill>
              </a:rPr>
              <a:t>;</a:t>
            </a:r>
            <a:endParaRPr lang="ru-RU" sz="2000" dirty="0">
              <a:solidFill>
                <a:srgbClr val="008000"/>
              </a:solidFill>
            </a:endParaRPr>
          </a:p>
          <a:p>
            <a:pPr marL="285750" indent="-285750" algn="ctr">
              <a:buFont typeface="Wingdings" charset="2"/>
              <a:buChar char="ü"/>
            </a:pPr>
            <a:r>
              <a:rPr lang="ru-RU" altLang="ru-RU" sz="2000" dirty="0">
                <a:solidFill>
                  <a:srgbClr val="008000"/>
                </a:solidFill>
              </a:rPr>
              <a:t>Природный</a:t>
            </a:r>
            <a:r>
              <a:rPr lang="en-US" altLang="ru-RU" sz="2000" dirty="0">
                <a:solidFill>
                  <a:srgbClr val="008000"/>
                </a:solidFill>
              </a:rPr>
              <a:t> </a:t>
            </a:r>
            <a:r>
              <a:rPr lang="ru-RU" altLang="en-US" sz="2000" dirty="0">
                <a:solidFill>
                  <a:srgbClr val="008000"/>
                </a:solidFill>
              </a:rPr>
              <a:t>материал</a:t>
            </a:r>
            <a:r>
              <a:rPr lang="en-US" altLang="ru-RU" sz="2000" dirty="0">
                <a:solidFill>
                  <a:srgbClr val="008000"/>
                </a:solidFill>
              </a:rPr>
              <a:t>.</a:t>
            </a:r>
            <a:endParaRPr lang="ru-RU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Tm="40469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Текст 1048622"/>
          <p:cNvSpPr>
            <a:spLocks noGrp="1"/>
          </p:cNvSpPr>
          <p:nvPr>
            <p:ph type="body" idx="1"/>
          </p:nvPr>
        </p:nvSpPr>
        <p:spPr>
          <a:xfrm>
            <a:off x="451664" y="2024160"/>
            <a:ext cx="7772400" cy="4666909"/>
          </a:xfrm>
        </p:spPr>
        <p:txBody>
          <a:bodyPr>
            <a:normAutofit fontScale="95455"/>
          </a:bodyPr>
          <a:lstStyle/>
          <a:p>
            <a:r>
              <a:rPr lang="en-US" dirty="0" smtClean="0"/>
              <a:t>                  </a:t>
            </a:r>
            <a:r>
              <a:rPr lang="ru-RU" sz="2300" dirty="0" smtClean="0"/>
              <a:t>Формировать</a:t>
            </a:r>
            <a:r>
              <a:rPr lang="en-US" altLang="ru-RU" sz="2300" dirty="0"/>
              <a:t>:</a:t>
            </a:r>
            <a:endParaRPr lang="ru-RU" sz="2300" dirty="0"/>
          </a:p>
          <a:p>
            <a:pPr marL="342900" indent="-342900">
              <a:buFont typeface="Wingdings" charset="2"/>
              <a:buChar char="u"/>
            </a:pPr>
            <a:r>
              <a:rPr lang="ru-RU" sz="2300" dirty="0"/>
              <a:t>самостоятельность</a:t>
            </a:r>
          </a:p>
          <a:p>
            <a:pPr marL="342900" indent="-342900">
              <a:buFont typeface="Wingdings" charset="2"/>
              <a:buChar char="u"/>
            </a:pPr>
            <a:r>
              <a:rPr lang="ru-RU" sz="2300" dirty="0"/>
              <a:t>инициативность</a:t>
            </a:r>
          </a:p>
          <a:p>
            <a:pPr marL="0" indent="0">
              <a:buNone/>
            </a:pPr>
            <a:r>
              <a:rPr lang="en-US" sz="2300" dirty="0" smtClean="0"/>
              <a:t>                 </a:t>
            </a:r>
            <a:r>
              <a:rPr lang="ru-RU" sz="2300" dirty="0" smtClean="0"/>
              <a:t>Развивать</a:t>
            </a:r>
            <a:r>
              <a:rPr lang="en-US" altLang="ru-RU" sz="2300" dirty="0"/>
              <a:t>:</a:t>
            </a:r>
            <a:endParaRPr lang="ru-RU" sz="2300" dirty="0"/>
          </a:p>
          <a:p>
            <a:pPr marL="342900" indent="-342900">
              <a:buFont typeface="Wingdings" charset="2"/>
              <a:buChar char="u"/>
            </a:pPr>
            <a:r>
              <a:rPr lang="ru-RU" altLang="ru-RU" sz="2300" dirty="0"/>
              <a:t>образное</a:t>
            </a:r>
            <a:r>
              <a:rPr lang="en-US" altLang="ru-RU" sz="2300" dirty="0"/>
              <a:t> </a:t>
            </a:r>
            <a:r>
              <a:rPr lang="ru-RU" altLang="en-US" sz="2300" dirty="0"/>
              <a:t>мышление</a:t>
            </a:r>
            <a:endParaRPr lang="ru-RU" sz="2300" dirty="0"/>
          </a:p>
          <a:p>
            <a:pPr marL="342900" indent="-342900">
              <a:buFont typeface="Wingdings" charset="2"/>
              <a:buChar char="u"/>
            </a:pPr>
            <a:r>
              <a:rPr lang="ru-RU" altLang="en-US" sz="2300" dirty="0"/>
              <a:t>воображение</a:t>
            </a:r>
            <a:endParaRPr lang="ru-RU" sz="2300" dirty="0"/>
          </a:p>
          <a:p>
            <a:pPr marL="342900" indent="-342900">
              <a:buFont typeface="Wingdings" charset="2"/>
              <a:buChar char="u"/>
            </a:pPr>
            <a:r>
              <a:rPr lang="ru-RU" altLang="en-US" sz="2300" dirty="0"/>
              <a:t>мелкую</a:t>
            </a:r>
            <a:r>
              <a:rPr lang="en-US" altLang="ru-RU" sz="2300" dirty="0"/>
              <a:t> </a:t>
            </a:r>
            <a:r>
              <a:rPr lang="ru-RU" altLang="en-US" sz="2300" dirty="0"/>
              <a:t>моторику</a:t>
            </a:r>
            <a:endParaRPr lang="ru-RU" sz="2300" dirty="0"/>
          </a:p>
          <a:p>
            <a:pPr marL="342900" indent="-342900">
              <a:buFont typeface="Wingdings" charset="2"/>
              <a:buChar char="u"/>
            </a:pPr>
            <a:r>
              <a:rPr lang="ru-RU" altLang="en-US" sz="2300" dirty="0"/>
              <a:t>связную</a:t>
            </a:r>
            <a:r>
              <a:rPr lang="en-US" altLang="ru-RU" sz="2300" dirty="0"/>
              <a:t> </a:t>
            </a:r>
            <a:r>
              <a:rPr lang="ru-RU" altLang="en-US" sz="2300" dirty="0"/>
              <a:t>речь</a:t>
            </a:r>
            <a:endParaRPr lang="ru-RU" sz="2300" dirty="0"/>
          </a:p>
          <a:p>
            <a:pPr marL="0" indent="0">
              <a:buNone/>
            </a:pPr>
            <a:r>
              <a:rPr lang="en-US" altLang="en-US" sz="2300" dirty="0" smtClean="0"/>
              <a:t>                 </a:t>
            </a:r>
            <a:r>
              <a:rPr lang="ru-RU" altLang="en-US" sz="2300" dirty="0" smtClean="0"/>
              <a:t>Воспитывать</a:t>
            </a:r>
            <a:r>
              <a:rPr lang="en-US" altLang="ru-RU" sz="2300" dirty="0"/>
              <a:t>:</a:t>
            </a:r>
            <a:endParaRPr lang="ru-RU" sz="2300" dirty="0"/>
          </a:p>
          <a:p>
            <a:pPr marL="342900" indent="-342900">
              <a:buFont typeface="Wingdings" charset="2"/>
              <a:buChar char="u"/>
            </a:pPr>
            <a:r>
              <a:rPr lang="ru-RU" altLang="ru-RU" sz="2300" dirty="0"/>
              <a:t>эстетические</a:t>
            </a:r>
            <a:r>
              <a:rPr lang="en-US" altLang="ru-RU" sz="2300" dirty="0"/>
              <a:t> </a:t>
            </a:r>
            <a:r>
              <a:rPr lang="ru-RU" altLang="en-US" sz="2300" dirty="0"/>
              <a:t>чувства</a:t>
            </a:r>
            <a:endParaRPr lang="ru-RU" sz="2300" dirty="0"/>
          </a:p>
          <a:p>
            <a:pPr marL="342900" indent="-342900">
              <a:buFont typeface="Wingdings" charset="2"/>
              <a:buChar char="u"/>
            </a:pPr>
            <a:r>
              <a:rPr lang="ru-RU" altLang="en-US" sz="2300" dirty="0"/>
              <a:t>бережное</a:t>
            </a:r>
            <a:r>
              <a:rPr lang="en-US" altLang="ru-RU" sz="2300" dirty="0"/>
              <a:t> </a:t>
            </a:r>
            <a:r>
              <a:rPr lang="ru-RU" altLang="en-US" sz="2300" dirty="0"/>
              <a:t>отношение</a:t>
            </a:r>
            <a:r>
              <a:rPr lang="en-US" altLang="ru-RU" sz="2300" dirty="0"/>
              <a:t> </a:t>
            </a:r>
            <a:r>
              <a:rPr lang="ru-RU" altLang="en-US" sz="2300" dirty="0"/>
              <a:t>к</a:t>
            </a:r>
            <a:r>
              <a:rPr lang="en-US" altLang="ru-RU" sz="2300" dirty="0"/>
              <a:t> </a:t>
            </a:r>
            <a:r>
              <a:rPr lang="ru-RU" altLang="en-US" sz="2300" dirty="0"/>
              <a:t>окружающему</a:t>
            </a:r>
            <a:r>
              <a:rPr lang="en-US" altLang="ru-RU" sz="2300" dirty="0"/>
              <a:t> </a:t>
            </a:r>
            <a:r>
              <a:rPr lang="ru-RU" altLang="en-US" sz="2300" dirty="0"/>
              <a:t>миру</a:t>
            </a:r>
            <a:endParaRPr lang="ru-RU" sz="2300" dirty="0"/>
          </a:p>
        </p:txBody>
      </p:sp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>
          <a:xfrm>
            <a:off x="451665" y="204411"/>
            <a:ext cx="7772400" cy="136245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Задачи</a:t>
            </a:r>
            <a:r>
              <a:rPr lang="en-US" altLang="ru-RU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altLang="en-US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продуктивной</a:t>
            </a:r>
            <a:r>
              <a:rPr lang="en-US" altLang="ru-RU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altLang="en-US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деятельности</a:t>
            </a:r>
            <a:r>
              <a:rPr lang="en-US" altLang="ru-RU" sz="3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:</a:t>
            </a:r>
            <a:endParaRPr lang="ru-RU" sz="36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2097160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1984935" cy="1885427"/>
          </a:xfrm>
          <a:prstGeom prst="rect">
            <a:avLst/>
          </a:prstGeom>
        </p:spPr>
      </p:pic>
      <p:pic>
        <p:nvPicPr>
          <p:cNvPr id="2097161" name="Рисунок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57772" y="0"/>
            <a:ext cx="1984935" cy="188542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97162" name="Рисунок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57772" y="5214969"/>
            <a:ext cx="2072000" cy="164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546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048626"/>
          <p:cNvSpPr>
            <a:spLocks noGrp="1"/>
          </p:cNvSpPr>
          <p:nvPr>
            <p:ph type="ctrTitle"/>
          </p:nvPr>
        </p:nvSpPr>
        <p:spPr>
          <a:xfrm>
            <a:off x="500034" y="0"/>
            <a:ext cx="7896611" cy="988666"/>
          </a:xfrm>
        </p:spPr>
        <p:txBody>
          <a:bodyPr>
            <a:noAutofit/>
          </a:bodyPr>
          <a:lstStyle/>
          <a:p>
            <a:r>
              <a:rPr lang="ru-RU" sz="3200" dirty="0"/>
              <a:t>Конструирование</a:t>
            </a:r>
            <a:r>
              <a:rPr lang="en-US" altLang="ru-RU" sz="3200" dirty="0"/>
              <a:t> </a:t>
            </a:r>
            <a:r>
              <a:rPr lang="ru-RU" altLang="en-US" sz="3200" dirty="0"/>
              <a:t>в</a:t>
            </a:r>
            <a:r>
              <a:rPr lang="en-US" altLang="ru-RU" sz="3200" dirty="0"/>
              <a:t> </a:t>
            </a:r>
            <a:r>
              <a:rPr lang="ru-RU" altLang="en-US" sz="3200" dirty="0"/>
              <a:t>младшем</a:t>
            </a:r>
            <a:r>
              <a:rPr lang="en-US" altLang="ru-RU" sz="3200" dirty="0"/>
              <a:t> </a:t>
            </a:r>
            <a:r>
              <a:rPr lang="ru-RU" altLang="en-US" sz="3200" dirty="0"/>
              <a:t>дошкольном</a:t>
            </a:r>
            <a:r>
              <a:rPr lang="en-US" altLang="ru-RU" sz="3200" dirty="0"/>
              <a:t> </a:t>
            </a:r>
            <a:r>
              <a:rPr lang="ru-RU" altLang="en-US" sz="3200" dirty="0"/>
              <a:t>возрасте</a:t>
            </a:r>
            <a:endParaRPr lang="ru-RU" sz="3200" dirty="0"/>
          </a:p>
        </p:txBody>
      </p:sp>
      <p:sp>
        <p:nvSpPr>
          <p:cNvPr id="1048628" name="Объект 2"/>
          <p:cNvSpPr>
            <a:spLocks noGrp="1"/>
          </p:cNvSpPr>
          <p:nvPr>
            <p:ph type="subTitle" idx="1"/>
          </p:nvPr>
        </p:nvSpPr>
        <p:spPr>
          <a:xfrm>
            <a:off x="644651" y="1056482"/>
            <a:ext cx="7854696" cy="5801518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 algn="l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342900" indent="-342900" algn="l">
              <a:buFont typeface="Wingdings" charset="2"/>
              <a:buChar char="l"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конструирование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строительного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 algn="l">
              <a:buFont typeface="Wingdings" charset="2"/>
              <a:buChar char="l"/>
            </a:pPr>
            <a:r>
              <a:rPr lang="ru-RU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ставим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набор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каждому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ребёнку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деталей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больше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 algn="l">
              <a:buFont typeface="Wingdings" charset="2"/>
              <a:buChar char="l"/>
            </a:pPr>
            <a:r>
              <a:rPr lang="ru-RU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кубики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кирпичики'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треугольные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призмы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пластины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разногоцвета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размера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 algn="l">
              <a:buFont typeface="Wingdings" charset="2"/>
              <a:buChar char="l"/>
            </a:pPr>
            <a:r>
              <a:rPr lang="ru-RU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начинает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игру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объединяет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вначале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6-8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детей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года10-12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детей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 algn="l">
              <a:buFont typeface="Wingdings" charset="2"/>
              <a:buChar char="l"/>
            </a:pPr>
            <a:r>
              <a:rPr lang="ru-RU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Постройки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горизонтальные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дорожка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поезд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диванчик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вертикальные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башенка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лесенки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замыкающие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ворота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домик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перекрытия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гараж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горка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мостик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кроватка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 algn="l">
              <a:buFont typeface="Wingdings" charset="2"/>
              <a:buChar char="l"/>
            </a:pPr>
            <a:r>
              <a:rPr lang="ru-RU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Важно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показать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предмет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можно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построить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разными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способами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 algn="l">
              <a:buFont typeface="Wingdings" charset="2"/>
              <a:buChar char="l"/>
            </a:pPr>
            <a:r>
              <a:rPr lang="ru-RU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Конструирование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обязательно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обыгрывается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 algn="l">
              <a:buFont typeface="Wingdings" charset="2"/>
              <a:buChar char="l"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Проверяется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правильность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постройки</a:t>
            </a:r>
            <a:r>
              <a:rPr lang="en-US" alt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1156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c1176fe-a563-4abd-8802-26dd11fe6fc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096000" cy="4067175"/>
          </a:xfrm>
        </p:spPr>
      </p:pic>
    </p:spTree>
  </p:cSld>
  <p:clrMapOvr>
    <a:masterClrMapping/>
  </p:clrMapOvr>
  <p:transition advTm="5203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502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Формирование творческой инициативы посредством технического конструирования у детей младшего дошкольного возраста </vt:lpstr>
      <vt:lpstr>Актуальность   </vt:lpstr>
      <vt:lpstr>Виды деятельности младших дошкольников:</vt:lpstr>
      <vt:lpstr>Продуктивная детская деятельность: </vt:lpstr>
      <vt:lpstr>Конструирование- </vt:lpstr>
      <vt:lpstr>Конструирование</vt:lpstr>
      <vt:lpstr>Задачи продуктивной деятельности:</vt:lpstr>
      <vt:lpstr>Конструирование в младшем дошкольном возрасте</vt:lpstr>
      <vt:lpstr>Слайд 9</vt:lpstr>
      <vt:lpstr>Слайд 10</vt:lpstr>
      <vt:lpstr>Слайд 11</vt:lpstr>
      <vt:lpstr>Слайд 12</vt:lpstr>
      <vt:lpstr>Конструирование «Мостик» </vt:lpstr>
      <vt:lpstr>Литература:       Литература :</vt:lpstr>
      <vt:lpstr>Слайд 15</vt:lpstr>
    </vt:vector>
  </TitlesOfParts>
  <Company>Nautilus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раннего возраста в продуктивной (конструктивной) деятельности</dc:title>
  <dc:creator>Nemo</dc:creator>
  <cp:lastModifiedBy>Admin</cp:lastModifiedBy>
  <cp:revision>19</cp:revision>
  <dcterms:created xsi:type="dcterms:W3CDTF">2013-01-21T00:05:03Z</dcterms:created>
  <dcterms:modified xsi:type="dcterms:W3CDTF">2016-08-24T18:52:12Z</dcterms:modified>
</cp:coreProperties>
</file>