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9" r:id="rId2"/>
    <p:sldMasterId id="2147483747" r:id="rId3"/>
  </p:sldMasterIdLst>
  <p:notesMasterIdLst>
    <p:notesMasterId r:id="rId18"/>
  </p:notesMasterIdLst>
  <p:handoutMasterIdLst>
    <p:handoutMasterId r:id="rId19"/>
  </p:handoutMasterIdLst>
  <p:sldIdLst>
    <p:sldId id="256" r:id="rId4"/>
    <p:sldId id="259" r:id="rId5"/>
    <p:sldId id="257" r:id="rId6"/>
    <p:sldId id="258" r:id="rId7"/>
    <p:sldId id="271" r:id="rId8"/>
    <p:sldId id="265" r:id="rId9"/>
    <p:sldId id="260" r:id="rId10"/>
    <p:sldId id="261" r:id="rId11"/>
    <p:sldId id="262" r:id="rId12"/>
    <p:sldId id="263" r:id="rId13"/>
    <p:sldId id="264" r:id="rId14"/>
    <p:sldId id="267" r:id="rId15"/>
    <p:sldId id="273" r:id="rId16"/>
    <p:sldId id="274" r:id="rId17"/>
  </p:sldIdLst>
  <p:sldSz cx="9144000" cy="6858000" type="screen4x3"/>
  <p:notesSz cx="6858000" cy="9144000"/>
  <p:custShowLst>
    <p:custShow name="Произвольный показ 1" id="0">
      <p:sldLst>
        <p:sld r:id="rId6"/>
        <p:sld r:id="rId6"/>
        <p:sld r:id="rId8"/>
        <p:sld r:id="rId9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3300"/>
    </p:penClr>
  </p:showPr>
  <p:clrMru>
    <a:srgbClr val="CC99FF"/>
    <a:srgbClr val="FF0000"/>
    <a:srgbClr val="CC0099"/>
    <a:srgbClr val="8989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82" autoAdjust="0"/>
    <p:restoredTop sz="91219" autoAdjust="0"/>
  </p:normalViewPr>
  <p:slideViewPr>
    <p:cSldViewPr>
      <p:cViewPr>
        <p:scale>
          <a:sx n="66" d="100"/>
          <a:sy n="66" d="100"/>
        </p:scale>
        <p:origin x="36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26DD-9B4D-449D-869C-861B68025620}" type="datetimeFigureOut">
              <a:rPr lang="ru-RU" smtClean="0"/>
              <a:pPr/>
              <a:t>09.01.2017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A2333-F89A-415B-9D30-00FA91A879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F19C8-9BC3-48AE-973E-3732276C45EC}" type="datetimeFigureOut">
              <a:rPr lang="ru-RU" smtClean="0"/>
              <a:pPr/>
              <a:t>09.01.2017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CF240-78E6-4B46-8C24-EB73873E22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240-78E6-4B46-8C24-EB73873E224A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533401"/>
            <a:ext cx="6781800" cy="761999"/>
          </a:xfrm>
        </p:spPr>
        <p:txBody>
          <a:bodyPr>
            <a:noAutofit/>
          </a:bodyPr>
          <a:lstStyle>
            <a:lvl1pPr algn="r">
              <a:defRPr sz="4800" b="1">
                <a:solidFill>
                  <a:srgbClr val="E8970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1371600"/>
            <a:ext cx="4648200" cy="609600"/>
          </a:xfr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rgbClr val="DC813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65125"/>
          </a:xfrm>
        </p:spPr>
        <p:txBody>
          <a:bodyPr/>
          <a:lstStyle>
            <a:lvl1pPr>
              <a:defRPr b="1">
                <a:solidFill>
                  <a:srgbClr val="DC8136"/>
                </a:solidFill>
              </a:defRPr>
            </a:lvl1pPr>
          </a:lstStyle>
          <a:p>
            <a:fld id="{D71816FA-560E-49C5-A6ED-BF4D552A679E}" type="datetimeFigureOut">
              <a:rPr lang="ru-RU" smtClean="0"/>
              <a:pPr/>
              <a:t>09.01.2017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>
            <a:lvl1pPr>
              <a:defRPr>
                <a:solidFill>
                  <a:srgbClr val="DC8136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2133600" cy="365125"/>
          </a:xfrm>
        </p:spPr>
        <p:txBody>
          <a:bodyPr/>
          <a:lstStyle>
            <a:lvl1pPr>
              <a:defRPr b="1">
                <a:solidFill>
                  <a:srgbClr val="DC8136"/>
                </a:solidFill>
              </a:defRPr>
            </a:lvl1pPr>
          </a:lstStyle>
          <a:p>
            <a:fld id="{0E7B9C64-7AC7-48D8-82FE-5F00E766FA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3008313" cy="114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19400"/>
            <a:ext cx="3008313" cy="3306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00200"/>
            <a:ext cx="5486400" cy="3127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16FA-560E-49C5-A6ED-BF4D552A679E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>
    <p:fade/>
  </p:transition>
  <p:hf sldNum="0"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16FA-560E-49C5-A6ED-BF4D552A679E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B9C64-7AC7-48D8-82FE-5F00E766F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E8AD0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DC813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DC813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DC813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DC813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DC813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jpeg"/><Relationship Id="rId4" Type="http://schemas.openxmlformats.org/officeDocument/2006/relationships/hyperlink" Target="http://www.o-detstve.ru/competition/12543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571480"/>
            <a:ext cx="6781800" cy="1895467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Адаптация ребенка в детском саду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4643406" y="4500570"/>
            <a:ext cx="4500594" cy="185738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Воспитатель : </a:t>
            </a:r>
            <a:r>
              <a:rPr lang="ru-RU" dirty="0" smtClean="0">
                <a:solidFill>
                  <a:srgbClr val="FFFF00"/>
                </a:solidFill>
              </a:rPr>
              <a:t>Аракчеева Н.В.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г. </a:t>
            </a:r>
            <a:r>
              <a:rPr lang="ru-RU" dirty="0" smtClean="0">
                <a:solidFill>
                  <a:srgbClr val="FFFF00"/>
                </a:solidFill>
              </a:rPr>
              <a:t>Тверь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МБДОУ </a:t>
            </a:r>
            <a:r>
              <a:rPr lang="ru-RU" dirty="0" smtClean="0">
                <a:solidFill>
                  <a:srgbClr val="FFFF00"/>
                </a:solidFill>
              </a:rPr>
              <a:t>Детский </a:t>
            </a:r>
            <a:r>
              <a:rPr lang="ru-RU" dirty="0" smtClean="0">
                <a:solidFill>
                  <a:srgbClr val="FFFF00"/>
                </a:solidFill>
              </a:rPr>
              <a:t>сад </a:t>
            </a:r>
            <a:r>
              <a:rPr lang="ru-RU" dirty="0" smtClean="0">
                <a:solidFill>
                  <a:srgbClr val="FFFF00"/>
                </a:solidFill>
              </a:rPr>
              <a:t>№</a:t>
            </a:r>
            <a:r>
              <a:rPr lang="ru-RU" dirty="0" smtClean="0">
                <a:solidFill>
                  <a:srgbClr val="FFFF00"/>
                </a:solidFill>
              </a:rPr>
              <a:t>68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Дельфинчик</a:t>
            </a:r>
            <a:r>
              <a:rPr lang="ru-RU" dirty="0" smtClean="0">
                <a:solidFill>
                  <a:srgbClr val="FFFF00"/>
                </a:solidFill>
              </a:rPr>
              <a:t>»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7" name="Рисунок 6" descr="preview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2643182"/>
            <a:ext cx="1857356" cy="1857356"/>
          </a:xfrm>
          <a:prstGeom prst="rect">
            <a:avLst/>
          </a:prstGeom>
          <a:noFill/>
          <a:ln>
            <a:solidFill>
              <a:srgbClr val="CC99FF"/>
            </a:solidFill>
          </a:ln>
        </p:spPr>
      </p:pic>
      <p:sp>
        <p:nvSpPr>
          <p:cNvPr id="8" name="Прямоугольник 7"/>
          <p:cNvSpPr/>
          <p:nvPr/>
        </p:nvSpPr>
        <p:spPr>
          <a:xfrm rot="10800000" flipV="1">
            <a:off x="214282" y="6488668"/>
            <a:ext cx="6357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4"/>
              </a:rPr>
              <a:t> </a:t>
            </a:r>
            <a:endParaRPr lang="ru-RU" dirty="0"/>
          </a:p>
        </p:txBody>
      </p:sp>
      <p:pic>
        <p:nvPicPr>
          <p:cNvPr id="9" name="Рисунок 8" descr="i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357166"/>
            <a:ext cx="2324564" cy="2076549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500042"/>
            <a:ext cx="4429156" cy="13573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Аппетит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714488"/>
            <a:ext cx="4929190" cy="38576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очень хороший аппетит, съедает все с удовольствием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-нормальный аппетит, ест до насыщения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-аппетит выборочный, но насыщенный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-отвергает некоторые блюда, капризничает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-ест долго неохотно, приходится следить за тем, чтобы ел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-отвращение к еде, кормление мучительно.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785794"/>
            <a:ext cx="6286544" cy="4286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Сон ребенка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571612"/>
            <a:ext cx="6215106" cy="3643338"/>
          </a:xfrm>
        </p:spPr>
        <p:txBody>
          <a:bodyPr>
            <a:normAutofit fontScale="77500" lnSpcReduction="20000"/>
          </a:bodyPr>
          <a:lstStyle/>
          <a:p>
            <a:pPr lvl="3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сон спокойный, глубокий, засыпает быстро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-сон спокойный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-засыпает не скоро, спит спокойно, не долго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-засыпает с хныканьем, тревожен во сне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-засыпает с плачем,  долго, беспокоен во сне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-отсутствие сна, плач.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7000924" cy="135732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92D050"/>
                </a:solidFill>
              </a:rPr>
              <a:t>Успешная адаптация- совместная работа </a:t>
            </a:r>
            <a:r>
              <a:rPr lang="ru-RU" sz="2400" dirty="0" smtClean="0">
                <a:solidFill>
                  <a:srgbClr val="92D050"/>
                </a:solidFill>
              </a:rPr>
              <a:t>воспитателя с родителями и детьми.</a:t>
            </a:r>
            <a:endParaRPr lang="ru-RU" sz="2400" dirty="0">
              <a:solidFill>
                <a:srgbClr val="92D050"/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428596" y="1857364"/>
            <a:ext cx="8143932" cy="4714908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ФОРМЫ  РАБОТЫ С РОДИТЕЛЯМИ :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endParaRPr lang="ru-RU" sz="2000" dirty="0" smtClean="0">
              <a:solidFill>
                <a:srgbClr val="FFFF00"/>
              </a:solidFill>
            </a:endParaRPr>
          </a:p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-Консультации: </a:t>
            </a:r>
          </a:p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«Какова </a:t>
            </a:r>
            <a:r>
              <a:rPr lang="ru-RU" sz="2000" dirty="0" smtClean="0">
                <a:solidFill>
                  <a:srgbClr val="FFFF00"/>
                </a:solidFill>
              </a:rPr>
              <a:t>причина детских страхов</a:t>
            </a:r>
            <a:r>
              <a:rPr lang="ru-RU" sz="2000" dirty="0" smtClean="0">
                <a:solidFill>
                  <a:srgbClr val="FFFF00"/>
                </a:solidFill>
              </a:rPr>
              <a:t>»,</a:t>
            </a:r>
          </a:p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«Адаптация </a:t>
            </a:r>
            <a:r>
              <a:rPr lang="ru-RU" sz="2000" dirty="0" smtClean="0">
                <a:solidFill>
                  <a:srgbClr val="FFFF00"/>
                </a:solidFill>
              </a:rPr>
              <a:t>ребенка к дошкольному учреждению </a:t>
            </a:r>
            <a:r>
              <a:rPr lang="ru-RU" sz="2000" dirty="0" smtClean="0">
                <a:solidFill>
                  <a:srgbClr val="FFFF00"/>
                </a:solidFill>
              </a:rPr>
              <a:t>(</a:t>
            </a:r>
            <a:r>
              <a:rPr lang="ru-RU" sz="2000" dirty="0" smtClean="0">
                <a:solidFill>
                  <a:srgbClr val="FFFF00"/>
                </a:solidFill>
              </a:rPr>
              <a:t>советы врача</a:t>
            </a:r>
            <a:r>
              <a:rPr lang="ru-RU" sz="2000" dirty="0" smtClean="0">
                <a:solidFill>
                  <a:srgbClr val="FFFF00"/>
                </a:solidFill>
              </a:rPr>
              <a:t>)»</a:t>
            </a:r>
            <a:endParaRPr lang="ru-RU" sz="2000" dirty="0" smtClean="0">
              <a:solidFill>
                <a:srgbClr val="FFFF00"/>
              </a:solidFill>
            </a:endParaRPr>
          </a:p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-Беседы </a:t>
            </a:r>
          </a:p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-</a:t>
            </a:r>
            <a:r>
              <a:rPr lang="ru-RU" sz="2000" dirty="0" smtClean="0">
                <a:solidFill>
                  <a:srgbClr val="FFFF00"/>
                </a:solidFill>
              </a:rPr>
              <a:t>Анкетирование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</a:p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СОВМЕСНАЯ РАБОТА</a:t>
            </a:r>
            <a:r>
              <a:rPr lang="ru-RU" sz="2000" dirty="0" smtClean="0">
                <a:solidFill>
                  <a:srgbClr val="FFFF00"/>
                </a:solidFill>
              </a:rPr>
              <a:t> С </a:t>
            </a:r>
            <a:r>
              <a:rPr lang="ru-RU" sz="2000" dirty="0" smtClean="0">
                <a:solidFill>
                  <a:srgbClr val="FFFF00"/>
                </a:solidFill>
              </a:rPr>
              <a:t>ДЕТЬМИ </a:t>
            </a:r>
            <a:r>
              <a:rPr lang="ru-RU" sz="2000" dirty="0" smtClean="0">
                <a:solidFill>
                  <a:srgbClr val="FFFF00"/>
                </a:solidFill>
              </a:rPr>
              <a:t>:</a:t>
            </a:r>
          </a:p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Воспитатель </a:t>
            </a:r>
            <a:r>
              <a:rPr lang="ru-RU" sz="2000" dirty="0" smtClean="0">
                <a:solidFill>
                  <a:srgbClr val="FFFF00"/>
                </a:solidFill>
              </a:rPr>
              <a:t>в процессе общения обеспечил ребенку</a:t>
            </a:r>
            <a:r>
              <a:rPr lang="ru-RU" sz="2000" dirty="0" smtClean="0">
                <a:solidFill>
                  <a:srgbClr val="FFFF00"/>
                </a:solidFill>
              </a:rPr>
              <a:t>:</a:t>
            </a:r>
          </a:p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-</a:t>
            </a:r>
            <a:r>
              <a:rPr lang="ru-RU" sz="2000" dirty="0" smtClean="0">
                <a:solidFill>
                  <a:srgbClr val="FFFF00"/>
                </a:solidFill>
              </a:rPr>
              <a:t>чувство  психологической защищенности</a:t>
            </a:r>
            <a:r>
              <a:rPr lang="ru-RU" sz="2000" dirty="0" smtClean="0">
                <a:solidFill>
                  <a:srgbClr val="FFFF00"/>
                </a:solidFill>
              </a:rPr>
              <a:t>;</a:t>
            </a:r>
          </a:p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-</a:t>
            </a:r>
            <a:r>
              <a:rPr lang="ru-RU" sz="2000" dirty="0" smtClean="0">
                <a:solidFill>
                  <a:srgbClr val="FFFF00"/>
                </a:solidFill>
              </a:rPr>
              <a:t>доверие  к миру</a:t>
            </a:r>
            <a:r>
              <a:rPr lang="ru-RU" sz="2000" dirty="0" smtClean="0">
                <a:solidFill>
                  <a:srgbClr val="FFFF00"/>
                </a:solidFill>
              </a:rPr>
              <a:t>;</a:t>
            </a:r>
          </a:p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-</a:t>
            </a:r>
            <a:r>
              <a:rPr lang="ru-RU" sz="2000" dirty="0" smtClean="0">
                <a:solidFill>
                  <a:srgbClr val="FFFF00"/>
                </a:solidFill>
              </a:rPr>
              <a:t>эмоциональное благополучие</a:t>
            </a:r>
            <a:r>
              <a:rPr lang="ru-RU" sz="2000" dirty="0" smtClean="0">
                <a:solidFill>
                  <a:srgbClr val="FFFF00"/>
                </a:solidFill>
              </a:rPr>
              <a:t>;</a:t>
            </a:r>
          </a:p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-</a:t>
            </a:r>
            <a:r>
              <a:rPr lang="ru-RU" sz="2000" dirty="0" smtClean="0">
                <a:solidFill>
                  <a:srgbClr val="FFFF00"/>
                </a:solidFill>
              </a:rPr>
              <a:t>формирование  базиса личностной  культуры; </a:t>
            </a:r>
            <a:endParaRPr lang="ru-RU" sz="2000" dirty="0" smtClean="0">
              <a:solidFill>
                <a:srgbClr val="FFFF00"/>
              </a:solidFill>
            </a:endParaRPr>
          </a:p>
          <a:p>
            <a:pPr algn="l"/>
            <a:r>
              <a:rPr lang="ru-RU" sz="2000" dirty="0" smtClean="0">
                <a:solidFill>
                  <a:srgbClr val="FFFF00"/>
                </a:solidFill>
              </a:rPr>
              <a:t>-</a:t>
            </a:r>
            <a:r>
              <a:rPr lang="ru-RU" sz="2000" dirty="0" smtClean="0">
                <a:solidFill>
                  <a:srgbClr val="FFFF00"/>
                </a:solidFill>
              </a:rPr>
              <a:t>развитие его индивидуальности</a:t>
            </a:r>
            <a:r>
              <a:rPr lang="ru-RU" sz="2000" dirty="0" smtClean="0"/>
              <a:t>.</a:t>
            </a:r>
          </a:p>
          <a:p>
            <a:pPr algn="l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413293">
            <a:off x="1714448" y="2928934"/>
            <a:ext cx="7429552" cy="22860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Спасибо за внимание!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1348769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15932" y="2857496"/>
            <a:ext cx="3357586" cy="3357586"/>
          </a:xfrm>
          <a:prstGeom prst="rect">
            <a:avLst/>
          </a:prstGeom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571480"/>
            <a:ext cx="5829312" cy="1143008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>
                <a:solidFill>
                  <a:srgbClr val="FF0000"/>
                </a:solidFill>
              </a:rPr>
              <a:t>нформационные ресурсы 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857364"/>
            <a:ext cx="7829576" cy="426879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Галанов А. С. «Я иду в детский сад: пособие для родителей и воспитателей/ А. С. Галанов. - </a:t>
            </a:r>
            <a:r>
              <a:rPr lang="ru-RU" dirty="0" err="1" smtClean="0">
                <a:solidFill>
                  <a:srgbClr val="FFFF00"/>
                </a:solidFill>
              </a:rPr>
              <a:t>М.:Школьная</a:t>
            </a:r>
            <a:r>
              <a:rPr lang="ru-RU" dirty="0" smtClean="0">
                <a:solidFill>
                  <a:srgbClr val="FFFF00"/>
                </a:solidFill>
              </a:rPr>
              <a:t>  пресса, 2002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Доронова</a:t>
            </a:r>
            <a:r>
              <a:rPr lang="ru-RU" dirty="0" smtClean="0">
                <a:solidFill>
                  <a:srgbClr val="FFFF00"/>
                </a:solidFill>
              </a:rPr>
              <a:t> Т. Н. «Взаимодействие дошкольного учреждения с родителями: пособие для работников дошкольных общеобразовательных учреждений/ М.:, 2002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Дошкольное учреждение и семья - единое пространство детского развития: метод руководство для работников дошкольных образовательных учреждений/ Т.Н. </a:t>
            </a:r>
            <a:r>
              <a:rPr lang="ru-RU" dirty="0" err="1" smtClean="0">
                <a:solidFill>
                  <a:srgbClr val="FFFF00"/>
                </a:solidFill>
              </a:rPr>
              <a:t>Доронова</a:t>
            </a:r>
            <a:r>
              <a:rPr lang="ru-RU" dirty="0" smtClean="0">
                <a:solidFill>
                  <a:srgbClr val="FFFF00"/>
                </a:solidFill>
              </a:rPr>
              <a:t>, Е.В. Соловьёва, А.Е. </a:t>
            </a:r>
            <a:r>
              <a:rPr lang="ru-RU" dirty="0" err="1" smtClean="0">
                <a:solidFill>
                  <a:srgbClr val="FFFF00"/>
                </a:solidFill>
              </a:rPr>
              <a:t>Жичкина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М.:Линка-пресс</a:t>
            </a:r>
            <a:r>
              <a:rPr lang="ru-RU" dirty="0" smtClean="0">
                <a:solidFill>
                  <a:srgbClr val="FFFF00"/>
                </a:solidFill>
              </a:rPr>
              <a:t>, 2001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Как помочь ребёнку в период адаптации// Ребёнок в детском саду. - 2003. №3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ba67fcbe00f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43438" y="2428868"/>
            <a:ext cx="3826005" cy="3400418"/>
          </a:xfrm>
        </p:spPr>
      </p:pic>
      <p:sp>
        <p:nvSpPr>
          <p:cNvPr id="5" name="Прямоугольник 4"/>
          <p:cNvSpPr/>
          <p:nvPr/>
        </p:nvSpPr>
        <p:spPr>
          <a:xfrm flipV="1">
            <a:off x="1377931" y="1640487"/>
            <a:ext cx="6611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66"/>
                </a:solidFill>
              </a:rPr>
              <a:t>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143116"/>
            <a:ext cx="342902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3300"/>
                </a:solidFill>
              </a:rPr>
              <a:t> </a:t>
            </a:r>
            <a:endParaRPr lang="ru-RU" b="1" dirty="0" smtClean="0">
              <a:solidFill>
                <a:srgbClr val="FFFF66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66"/>
                </a:solidFill>
              </a:rPr>
              <a:t>  </a:t>
            </a:r>
            <a:r>
              <a:rPr lang="ru-RU" sz="2400" b="1" dirty="0" smtClean="0">
                <a:solidFill>
                  <a:srgbClr val="FFFF66"/>
                </a:solidFill>
              </a:rPr>
              <a:t>- это приспособление организма к новой обстановке, а для ребенка детский садик несомненно является новым, еще неизвестным пространством, с новым окружением и новыми отношениями.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785926"/>
            <a:ext cx="500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3300"/>
                </a:solidFill>
              </a:rPr>
              <a:t>Адаптация</a:t>
            </a:r>
            <a:endParaRPr lang="ru-RU" sz="3200" dirty="0"/>
          </a:p>
        </p:txBody>
      </p:sp>
    </p:spTree>
    <p:custDataLst>
      <p:tags r:id="rId1"/>
    </p:custDataLst>
  </p:cSld>
  <p:clrMapOvr>
    <a:masterClrMapping/>
  </p:clrMapOvr>
  <p:transition spd="slow" advTm="2000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285992"/>
            <a:ext cx="7358114" cy="300039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адаптации : </a:t>
            </a:r>
            <a:r>
              <a:rPr lang="ru-RU" sz="2400" dirty="0" smtClean="0">
                <a:solidFill>
                  <a:srgbClr val="FFFF00"/>
                </a:solidFill>
              </a:rPr>
              <a:t>создать благоприятные условия социальной адаптации ребенка к условиям дошкольного учреждения.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Задача: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разработать комплекс мер по повышению адаптационных возможностей детей раннего возраста</a:t>
            </a:r>
            <a:r>
              <a:rPr lang="ru-RU" sz="2400" dirty="0" smtClean="0"/>
              <a:t>.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Основой для хорошей адаптации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cs typeface="Times New Roman" pitchFamily="18" charset="0"/>
              </a:rPr>
              <a:t>служат благоприятные условия, соблюдение режима  дня, доброжелательные  взаимоотношения, гигиенические навыки, чистота, свежий воздух  и многое другое.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480" y="54454"/>
            <a:ext cx="1219686" cy="1316208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pic>
        <p:nvPicPr>
          <p:cNvPr id="5" name="Рисунок 4" descr="61ee4fa24058.png"/>
          <p:cNvPicPr>
            <a:picLocks noChangeAspect="1"/>
          </p:cNvPicPr>
          <p:nvPr/>
        </p:nvPicPr>
        <p:blipFill>
          <a:blip r:embed="rId3" cstate="print">
            <a:lum bright="6000"/>
          </a:blip>
          <a:stretch>
            <a:fillRect/>
          </a:stretch>
        </p:blipFill>
        <p:spPr>
          <a:xfrm>
            <a:off x="7500958" y="5214950"/>
            <a:ext cx="1299075" cy="1441951"/>
          </a:xfrm>
          <a:prstGeom prst="rect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571868" y="285728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28604"/>
            <a:ext cx="7572428" cy="50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Степени адаптации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071546"/>
            <a:ext cx="6357982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Franklin Gothic Book" pitchFamily="34" charset="0"/>
              </a:rPr>
              <a:t>ЛЕГКАЯ СТЕПЕНЬ АДАПТАЦИИ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сдвиги нормализуются в течение 10—15 дней, ребенок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прибавляет в весе, адекватно ведет себя 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в коллективе, болеет не чаще обычного;</a:t>
            </a:r>
            <a:endParaRPr lang="ru-RU" sz="2000" b="1" dirty="0">
              <a:solidFill>
                <a:srgbClr val="FFFF00"/>
              </a:solidFill>
              <a:latin typeface="Franklin Gothic Boo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643182"/>
            <a:ext cx="578647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Franklin Gothic Book" pitchFamily="34" charset="0"/>
              </a:rPr>
              <a:t>СРЕДНЯЯ СТЕПЕНЬ АДАПТАЦИИ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сдвиги нормализуются в течение месяца, при этом ребенок на короткое время теряет  в   весе, может наступить заболевание длительностью 5—7 дней, есть признаки психического стресса;</a:t>
            </a:r>
            <a:endParaRPr lang="ru-RU" sz="2000" b="1" dirty="0">
              <a:solidFill>
                <a:srgbClr val="FFFF00"/>
              </a:solidFill>
              <a:latin typeface="Franklin Gothic Boo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429132"/>
            <a:ext cx="600079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400" b="1" dirty="0" smtClean="0">
                <a:solidFill>
                  <a:srgbClr val="FF0000"/>
                </a:solidFill>
                <a:latin typeface="Franklin Gothic Book" pitchFamily="34" charset="0"/>
              </a:rPr>
              <a:t>ТЯЖЁЛАЯ СТЕПЕНЬ АДАПТАЦИИ</a:t>
            </a:r>
          </a:p>
          <a:p>
            <a:pPr marL="514350" indent="-514350"/>
            <a:r>
              <a:rPr lang="ru-RU" dirty="0" smtClean="0">
                <a:solidFill>
                  <a:srgbClr val="FFFF00"/>
                </a:solidFill>
              </a:rPr>
              <a:t>     длится от 2 до 6 месяцев, ребенок часто болеет,</a:t>
            </a:r>
          </a:p>
          <a:p>
            <a:pPr marL="514350" indent="-514350"/>
            <a:r>
              <a:rPr lang="ru-RU" dirty="0" smtClean="0">
                <a:solidFill>
                  <a:srgbClr val="FFFF00"/>
                </a:solidFill>
              </a:rPr>
              <a:t>     </a:t>
            </a:r>
            <a:r>
              <a:rPr lang="ru-RU" sz="2000" dirty="0" smtClean="0">
                <a:solidFill>
                  <a:srgbClr val="FFFF00"/>
                </a:solidFill>
              </a:rPr>
              <a:t>ребёнок трудно  преодолевает адаптационные</a:t>
            </a:r>
          </a:p>
          <a:p>
            <a:pPr marL="514350" indent="-514350"/>
            <a:r>
              <a:rPr lang="ru-RU" sz="2000" dirty="0" smtClean="0">
                <a:solidFill>
                  <a:srgbClr val="FFFF00"/>
                </a:solidFill>
              </a:rPr>
              <a:t>     процессы, теряет уже имеющиеся навыки</a:t>
            </a:r>
            <a:r>
              <a:rPr lang="ru-RU" sz="2000" dirty="0" smtClean="0">
                <a:solidFill>
                  <a:srgbClr val="FFFF00"/>
                </a:solidFill>
              </a:rPr>
              <a:t>, может</a:t>
            </a:r>
            <a:endParaRPr lang="ru-RU" sz="2000" dirty="0" smtClean="0">
              <a:solidFill>
                <a:srgbClr val="FFFF00"/>
              </a:solidFill>
            </a:endParaRPr>
          </a:p>
          <a:p>
            <a:pPr marL="514350" indent="-514350"/>
            <a:r>
              <a:rPr lang="ru-RU" sz="2000" dirty="0" smtClean="0">
                <a:solidFill>
                  <a:srgbClr val="FFFF00"/>
                </a:solidFill>
              </a:rPr>
              <a:t>     наступить как физическое, так и психическое</a:t>
            </a:r>
          </a:p>
          <a:p>
            <a:pPr marL="514350" indent="-514350"/>
            <a:r>
              <a:rPr lang="ru-RU" sz="2000" dirty="0" smtClean="0">
                <a:solidFill>
                  <a:srgbClr val="FFFF00"/>
                </a:solidFill>
              </a:rPr>
              <a:t>     истощение организма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0" y="857232"/>
            <a:ext cx="7643866" cy="3571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работы 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643866" cy="364333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92D050"/>
                </a:solidFill>
              </a:rPr>
              <a:t>Результатом своей работы я </a:t>
            </a:r>
            <a:r>
              <a:rPr lang="ru-RU" sz="3200" dirty="0" smtClean="0">
                <a:solidFill>
                  <a:srgbClr val="92D050"/>
                </a:solidFill>
              </a:rPr>
              <a:t>считаю - </a:t>
            </a:r>
            <a:r>
              <a:rPr lang="ru-RU" sz="3200" dirty="0" smtClean="0">
                <a:solidFill>
                  <a:srgbClr val="92D050"/>
                </a:solidFill>
              </a:rPr>
              <a:t>это согласованность действий родителей и воспитателей, сближение подходов к индивидуальным особенностям ребенка в семье и в детском саду.</a:t>
            </a:r>
            <a:endParaRPr lang="ru-RU" sz="3200" dirty="0">
              <a:solidFill>
                <a:srgbClr val="92D05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1142984"/>
            <a:ext cx="5257808" cy="1000132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ts val="520"/>
              </a:spcBef>
            </a:pPr>
            <a:r>
              <a:rPr lang="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Причины тяжелой адаптации</a:t>
            </a:r>
            <a:endParaRPr lang="ru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7" y="192549"/>
            <a:ext cx="2857521" cy="736121"/>
          </a:xfrm>
        </p:spPr>
        <p:txBody>
          <a:bodyPr/>
          <a:lstStyle/>
          <a:p>
            <a:endParaRPr lang="ru-RU" dirty="0" smtClean="0"/>
          </a:p>
          <a:p>
            <a:endParaRPr lang="ru-RU" i="1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2571744"/>
            <a:ext cx="6429420" cy="367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520"/>
              </a:spcBef>
              <a:buClr>
                <a:schemeClr val="accent3"/>
              </a:buClr>
              <a:buSzPct val="25000"/>
            </a:pPr>
            <a:r>
              <a:rPr lang="ru" sz="24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отсутствие в семье режима, совпадающего с режимом дошкольного учреждения,</a:t>
            </a:r>
          </a:p>
          <a:p>
            <a:pPr marL="274320" lvl="0" indent="-274320">
              <a:spcBef>
                <a:spcPts val="520"/>
              </a:spcBef>
              <a:buClr>
                <a:schemeClr val="accent3"/>
              </a:buClr>
              <a:buSzPct val="25000"/>
            </a:pPr>
            <a:r>
              <a:rPr lang="ru" sz="24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-наличие у ребенка своеобразных привычек,</a:t>
            </a:r>
          </a:p>
          <a:p>
            <a:pPr marL="274320" lvl="0" indent="-274320">
              <a:spcBef>
                <a:spcPts val="520"/>
              </a:spcBef>
              <a:buClr>
                <a:schemeClr val="accent3"/>
              </a:buClr>
              <a:buSzPct val="25000"/>
            </a:pPr>
            <a:r>
              <a:rPr lang="ru" sz="24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-неумение занять себя игрушкой,</a:t>
            </a:r>
          </a:p>
          <a:p>
            <a:pPr marL="274320" lvl="0" indent="-274320">
              <a:spcBef>
                <a:spcPts val="520"/>
              </a:spcBef>
              <a:buClr>
                <a:schemeClr val="accent3"/>
              </a:buClr>
              <a:buSzPct val="25000"/>
            </a:pPr>
            <a:r>
              <a:rPr lang="ru" sz="24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-отсутствие элементарных культурно-гигиенических навыков,</a:t>
            </a:r>
          </a:p>
          <a:p>
            <a:pPr marL="274320" lvl="0" indent="-274320">
              <a:spcBef>
                <a:spcPts val="520"/>
              </a:spcBef>
              <a:buClr>
                <a:schemeClr val="accent3"/>
              </a:buClr>
              <a:buSzPct val="25000"/>
            </a:pPr>
            <a:r>
              <a:rPr lang="ru" sz="24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-отсутствие навыка общения с незнакомыми людьми.</a:t>
            </a:r>
            <a:endParaRPr lang="ru" sz="240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1071546"/>
            <a:ext cx="5857884" cy="8572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Причины успешной Адаптации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2071678"/>
            <a:ext cx="5715040" cy="4000528"/>
          </a:xfrm>
        </p:spPr>
        <p:txBody>
          <a:bodyPr>
            <a:normAutofit/>
          </a:bodyPr>
          <a:lstStyle/>
          <a:p>
            <a:pPr marL="274320" lvl="0" indent="-274320">
              <a:spcBef>
                <a:spcPts val="520"/>
              </a:spcBef>
              <a:buClr>
                <a:schemeClr val="accent3"/>
              </a:buClr>
              <a:buSzPct val="25000"/>
              <a:buNone/>
            </a:pPr>
            <a:r>
              <a:rPr lang="ru-RU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-RU" sz="28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 Создание </a:t>
            </a:r>
            <a:r>
              <a:rPr lang="ru-RU" sz="28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эмоциональной      </a:t>
            </a:r>
            <a:r>
              <a:rPr lang="ru-RU" sz="28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атмосферы в группе.</a:t>
            </a:r>
          </a:p>
          <a:p>
            <a:pPr marL="274320" lvl="0" indent="-274320">
              <a:spcBef>
                <a:spcPts val="520"/>
              </a:spcBef>
              <a:buClr>
                <a:schemeClr val="accent3"/>
              </a:buClr>
              <a:buSzPct val="25000"/>
              <a:buNone/>
            </a:pPr>
            <a:r>
              <a:rPr lang="ru-RU" sz="28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2. Работа с родителями, которую необходимо начинать до поступления ребенка в сад.</a:t>
            </a:r>
          </a:p>
          <a:p>
            <a:pPr marL="274320" lvl="0" indent="-274320">
              <a:spcBef>
                <a:spcPts val="520"/>
              </a:spcBef>
              <a:buClr>
                <a:schemeClr val="accent3"/>
              </a:buClr>
              <a:buSzPct val="25000"/>
              <a:buNone/>
            </a:pPr>
            <a:r>
              <a:rPr lang="ru-RU" sz="28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3. Правильная организация игровой деятельности в адаптационный период. 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928670"/>
            <a:ext cx="6000792" cy="1143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Степени социальной адаптации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2500306"/>
            <a:ext cx="4572032" cy="4143403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Социальные контакты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Аппетит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Сон</a:t>
            </a:r>
            <a:endParaRPr lang="ru-RU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H="1" flipV="1">
            <a:off x="2428860" y="2428868"/>
            <a:ext cx="6072230" cy="335758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dirty="0" smtClean="0"/>
              <a:t>-много друзей, охотно играет с детьми</a:t>
            </a:r>
            <a:br>
              <a:rPr lang="ru-RU" sz="2400" dirty="0" smtClean="0"/>
            </a:br>
            <a:r>
              <a:rPr lang="ru-RU" sz="2400" dirty="0" smtClean="0"/>
              <a:t>-сдержан, просится на руки; неохотно играет с детьми</a:t>
            </a:r>
            <a:br>
              <a:rPr lang="ru-RU" sz="2400" dirty="0" smtClean="0"/>
            </a:br>
            <a:r>
              <a:rPr lang="ru-RU" sz="2400" dirty="0" smtClean="0"/>
              <a:t>-безразличен к играм, отстранен, замкнут</a:t>
            </a:r>
            <a:br>
              <a:rPr lang="ru-RU" sz="2400" dirty="0" smtClean="0"/>
            </a:br>
            <a:r>
              <a:rPr lang="ru-RU" sz="2400" dirty="0" smtClean="0"/>
              <a:t>-невесел, с детьми не контактирует, даже если вовлечен в игру</a:t>
            </a:r>
            <a:br>
              <a:rPr lang="ru-RU" sz="2400" dirty="0" smtClean="0"/>
            </a:br>
            <a:r>
              <a:rPr lang="ru-RU" sz="2400" dirty="0" smtClean="0"/>
              <a:t>-проявляет тревогу. Бросает начатые игры</a:t>
            </a:r>
            <a:br>
              <a:rPr lang="ru-RU" sz="2400" dirty="0" smtClean="0"/>
            </a:br>
            <a:r>
              <a:rPr lang="ru-RU" sz="2400" dirty="0" smtClean="0"/>
              <a:t>-недружелюбен, агрессивен, мешает детям играть.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786182" y="714357"/>
            <a:ext cx="2714644" cy="1214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Социальный контакт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"/>
</p:tagLst>
</file>

<file path=ppt/theme/theme1.xml><?xml version="1.0" encoding="utf-8"?>
<a:theme xmlns:a="http://schemas.openxmlformats.org/drawingml/2006/main" name="Тема5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1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729</TotalTime>
  <Words>467</Words>
  <Application>Microsoft Office PowerPoint</Application>
  <PresentationFormat>Экран (4:3)</PresentationFormat>
  <Paragraphs>77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  <vt:variant>
        <vt:lpstr>Произвольные показы</vt:lpstr>
      </vt:variant>
      <vt:variant>
        <vt:i4>1</vt:i4>
      </vt:variant>
    </vt:vector>
  </HeadingPairs>
  <TitlesOfParts>
    <vt:vector size="18" baseType="lpstr">
      <vt:lpstr>Тема5</vt:lpstr>
      <vt:lpstr>Белый текст и шрифт Courier для слайдов с кодом</vt:lpstr>
      <vt:lpstr>Тема11</vt:lpstr>
      <vt:lpstr>Адаптация ребенка в детском саду</vt:lpstr>
      <vt:lpstr>Слайд 2</vt:lpstr>
      <vt:lpstr>Слайд 3</vt:lpstr>
      <vt:lpstr>Степени адаптации</vt:lpstr>
      <vt:lpstr>Результаты работы :</vt:lpstr>
      <vt:lpstr>Причины тяжелой адаптации</vt:lpstr>
      <vt:lpstr>Причины успешной Адаптации</vt:lpstr>
      <vt:lpstr>Степени социальной адаптации</vt:lpstr>
      <vt:lpstr>-много друзей, охотно играет с детьми -сдержан, просится на руки; неохотно играет с детьми -безразличен к играм, отстранен, замкнут -невесел, с детьми не контактирует, даже если вовлечен в игру -проявляет тревогу. Бросает начатые игры -недружелюбен, агрессивен, мешает детям играть. </vt:lpstr>
      <vt:lpstr>Аппетит</vt:lpstr>
      <vt:lpstr>Сон ребенка </vt:lpstr>
      <vt:lpstr>Успешная адаптация- совместная работа воспитателя с родителями и детьми.</vt:lpstr>
      <vt:lpstr>Спасибо за внимание!</vt:lpstr>
      <vt:lpstr>Информационные ресурсы :</vt:lpstr>
      <vt:lpstr>Произвольный показ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Admin</cp:lastModifiedBy>
  <cp:revision>100</cp:revision>
  <dcterms:created xsi:type="dcterms:W3CDTF">2013-04-15T04:09:28Z</dcterms:created>
  <dcterms:modified xsi:type="dcterms:W3CDTF">2017-01-09T19:53:23Z</dcterms:modified>
</cp:coreProperties>
</file>